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se5x11ymIfNEyYNcPI4QoYDYu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A0DFC6-65B1-43ED-A620-3B31D345668A}">
  <a:tblStyle styleId="{04A0DFC6-65B1-43ED-A620-3B31D345668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da26089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228600" rtl="0" algn="l">
              <a:lnSpc>
                <a:spcPct val="90000"/>
              </a:lnSpc>
              <a:spcBef>
                <a:spcPts val="1000"/>
              </a:spcBef>
              <a:spcAft>
                <a:spcPts val="0"/>
              </a:spcAft>
              <a:buClr>
                <a:schemeClr val="dk1"/>
              </a:buClr>
              <a:buSzPts val="1200"/>
              <a:buChar char="•"/>
            </a:pPr>
            <a:r>
              <a:rPr lang="en-US" sz="1200"/>
              <a:t>The new and currently used method of printing has led to the outside looking smoother and neater. The area between the cover and the shell has also became smoother as a result because the parts are printed on a flat surface. </a:t>
            </a:r>
            <a:endParaRPr sz="1200"/>
          </a:p>
          <a:p>
            <a:pPr indent="-127000" lvl="0" marL="228600" rtl="0" algn="l">
              <a:lnSpc>
                <a:spcPct val="90000"/>
              </a:lnSpc>
              <a:spcBef>
                <a:spcPts val="1000"/>
              </a:spcBef>
              <a:spcAft>
                <a:spcPts val="0"/>
              </a:spcAft>
              <a:buClr>
                <a:schemeClr val="dk1"/>
              </a:buClr>
              <a:buSzPts val="1200"/>
              <a:buChar char="•"/>
            </a:pPr>
            <a:r>
              <a:rPr lang="en-US" sz="1200"/>
              <a:t>(Info From Assignment 4) A main concern was whether or not the small notch in the original leg was needed. Through various calculations I found that a leg can fully withstand the total weight of the robot. </a:t>
            </a:r>
            <a:endParaRPr sz="1200"/>
          </a:p>
        </p:txBody>
      </p:sp>
      <p:sp>
        <p:nvSpPr>
          <p:cNvPr id="142" name="Google Shape;142;g30da260899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0d09f99cdc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0d09f99cdc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d09f99cdc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0d09f99cdc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d09f99cdc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0d09f99cdc_2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dc0cda7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0dc0cda7d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dc0cda7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0dc0cda7d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d09f99cdc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0d09f99cdc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d09f99cdc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0d09f99cdc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0d09f99cd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0d09f99cd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b21dc00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30b21dc00a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cd775e8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0cd775e85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db76cbb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30db76cbb75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de191a5b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0de191a5b3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db76cbb75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db76cbb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de191a5b3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30de191a5b3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d09f99cd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0d09f99cdc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cd775e8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0cd775e8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d09f99cd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0d09f99cdc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0" name="Shape 10"/>
        <p:cNvGrpSpPr/>
        <p:nvPr/>
      </p:nvGrpSpPr>
      <p:grpSpPr>
        <a:xfrm>
          <a:off x="0" y="0"/>
          <a:ext cx="0" cy="0"/>
          <a:chOff x="0" y="0"/>
          <a:chExt cx="0" cy="0"/>
        </a:xfrm>
      </p:grpSpPr>
      <p:sp>
        <p:nvSpPr>
          <p:cNvPr id="11" name="Google Shape;11;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 name="Google Shape;13;p9"/>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0" name="Shape 60"/>
        <p:cNvGrpSpPr/>
        <p:nvPr/>
      </p:nvGrpSpPr>
      <p:grpSpPr>
        <a:xfrm>
          <a:off x="0" y="0"/>
          <a:ext cx="0" cy="0"/>
          <a:chOff x="0" y="0"/>
          <a:chExt cx="0" cy="0"/>
        </a:xfrm>
      </p:grpSpPr>
      <p:sp>
        <p:nvSpPr>
          <p:cNvPr id="61" name="Google Shape;61;p18"/>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8"/>
          <p:cNvSpPr txBox="1"/>
          <p:nvPr>
            <p:ph idx="1" type="body"/>
          </p:nvPr>
        </p:nvSpPr>
        <p:spPr>
          <a:xfrm rot="5400000">
            <a:off x="3741855" y="-1604790"/>
            <a:ext cx="4708291"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8"/>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6" name="Shape 66"/>
        <p:cNvGrpSpPr/>
        <p:nvPr/>
      </p:nvGrpSpPr>
      <p:grpSpPr>
        <a:xfrm>
          <a:off x="0" y="0"/>
          <a:ext cx="0" cy="0"/>
          <a:chOff x="0" y="0"/>
          <a:chExt cx="0" cy="0"/>
        </a:xfrm>
      </p:grpSpPr>
      <p:sp>
        <p:nvSpPr>
          <p:cNvPr id="67" name="Google Shape;67;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9"/>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0"/>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0"/>
          <p:cNvSpPr txBox="1"/>
          <p:nvPr>
            <p:ph idx="1" type="body"/>
          </p:nvPr>
        </p:nvSpPr>
        <p:spPr>
          <a:xfrm>
            <a:off x="838200" y="1298864"/>
            <a:ext cx="10515600" cy="470829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0"/>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cxnSp>
        <p:nvCxnSpPr>
          <p:cNvPr id="20" name="Google Shape;20;p10"/>
          <p:cNvCxnSpPr/>
          <p:nvPr/>
        </p:nvCxnSpPr>
        <p:spPr>
          <a:xfrm>
            <a:off x="838200" y="1215736"/>
            <a:ext cx="10515600" cy="0"/>
          </a:xfrm>
          <a:prstGeom prst="straightConnector1">
            <a:avLst/>
          </a:prstGeom>
          <a:noFill/>
          <a:ln cap="flat" cmpd="sng" w="28575">
            <a:solidFill>
              <a:srgbClr val="B62527"/>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11"/>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12"/>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2"/>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2"/>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5" name="Google Shape;35;p1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 name="Google Shape;37;p1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3"/>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3"/>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4"/>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4"/>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5"/>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0" name="Google Shape;50;p1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 name="Google Shape;51;p16"/>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3" name="Shape 53"/>
        <p:cNvGrpSpPr/>
        <p:nvPr/>
      </p:nvGrpSpPr>
      <p:grpSpPr>
        <a:xfrm>
          <a:off x="0" y="0"/>
          <a:ext cx="0" cy="0"/>
          <a:chOff x="0" y="0"/>
          <a:chExt cx="0" cy="0"/>
        </a:xfrm>
      </p:grpSpPr>
      <p:sp>
        <p:nvSpPr>
          <p:cNvPr id="54" name="Google Shape;54;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7"/>
          <p:cNvSpPr/>
          <p:nvPr>
            <p:ph idx="2" type="pic"/>
          </p:nvPr>
        </p:nvSpPr>
        <p:spPr>
          <a:xfrm>
            <a:off x="5183188" y="987425"/>
            <a:ext cx="6172200" cy="4873625"/>
          </a:xfrm>
          <a:prstGeom prst="rect">
            <a:avLst/>
          </a:prstGeom>
          <a:noFill/>
          <a:ln>
            <a:noFill/>
          </a:ln>
        </p:spPr>
      </p:sp>
      <p:sp>
        <p:nvSpPr>
          <p:cNvPr id="56" name="Google Shape;56;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17"/>
          <p:cNvSpPr txBox="1"/>
          <p:nvPr>
            <p:ph idx="10" type="dt"/>
          </p:nvPr>
        </p:nvSpPr>
        <p:spPr>
          <a:xfrm>
            <a:off x="838200" y="6250014"/>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7"/>
          <p:cNvSpPr txBox="1"/>
          <p:nvPr>
            <p:ph idx="11" type="ftr"/>
          </p:nvPr>
        </p:nvSpPr>
        <p:spPr>
          <a:xfrm>
            <a:off x="4038600" y="6250014"/>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8"/>
          <p:cNvPicPr preferRelativeResize="0"/>
          <p:nvPr/>
        </p:nvPicPr>
        <p:blipFill rotWithShape="1">
          <a:blip r:embed="rId1">
            <a:alphaModFix/>
          </a:blip>
          <a:srcRect b="13087" l="0" r="0" t="0"/>
          <a:stretch/>
        </p:blipFill>
        <p:spPr>
          <a:xfrm>
            <a:off x="9703983" y="6039257"/>
            <a:ext cx="2353340" cy="736012"/>
          </a:xfrm>
          <a:prstGeom prst="rect">
            <a:avLst/>
          </a:prstGeom>
          <a:noFill/>
          <a:ln>
            <a:noFill/>
          </a:ln>
        </p:spPr>
      </p:pic>
      <p:sp>
        <p:nvSpPr>
          <p:cNvPr id="7" name="Google Shape;7;p8"/>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8"/>
          <p:cNvSpPr txBox="1"/>
          <p:nvPr>
            <p:ph idx="1" type="body"/>
          </p:nvPr>
        </p:nvSpPr>
        <p:spPr>
          <a:xfrm>
            <a:off x="838200" y="1298864"/>
            <a:ext cx="10515600" cy="470829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Quadruped Robot for Agricultural Research</a:t>
            </a:r>
            <a:endParaRPr/>
          </a:p>
        </p:txBody>
      </p:sp>
      <p:sp>
        <p:nvSpPr>
          <p:cNvPr id="77" name="Google Shape;77;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0"/>
              </a:spcBef>
              <a:spcAft>
                <a:spcPts val="0"/>
              </a:spcAft>
              <a:buClr>
                <a:schemeClr val="dk1"/>
              </a:buClr>
              <a:buSzPts val="2400"/>
              <a:buNone/>
            </a:pPr>
            <a:r>
              <a:rPr lang="en-US"/>
              <a:t>Team: Austin Neff, Kevin Nelson, Jordan Raver, Ben Seisser, Sam Spencer, Yang Yang</a:t>
            </a:r>
            <a:endParaRPr/>
          </a:p>
          <a:p>
            <a:pPr indent="0" lvl="0" marL="0" rtl="0" algn="ctr">
              <a:spcBef>
                <a:spcPts val="1000"/>
              </a:spcBef>
              <a:spcAft>
                <a:spcPts val="0"/>
              </a:spcAft>
              <a:buClr>
                <a:schemeClr val="dk1"/>
              </a:buClr>
              <a:buSzPts val="2400"/>
              <a:buNone/>
            </a:pPr>
            <a:r>
              <a:rPr lang="en-US"/>
              <a:t>Team Advisors: Shad Roundy, Kam Leang</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0da2608998_0_0"/>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Progress: Main Leg Simplicity Redesign</a:t>
            </a:r>
            <a:endParaRPr/>
          </a:p>
        </p:txBody>
      </p:sp>
      <p:sp>
        <p:nvSpPr>
          <p:cNvPr id="145" name="Google Shape;145;g30da2608998_0_0"/>
          <p:cNvSpPr txBox="1"/>
          <p:nvPr>
            <p:ph idx="1" type="body"/>
          </p:nvPr>
        </p:nvSpPr>
        <p:spPr>
          <a:xfrm>
            <a:off x="7404025" y="1264249"/>
            <a:ext cx="3949800" cy="4773000"/>
          </a:xfrm>
          <a:prstGeom prst="rect">
            <a:avLst/>
          </a:prstGeom>
          <a:noFill/>
          <a:ln>
            <a:noFill/>
          </a:ln>
        </p:spPr>
        <p:txBody>
          <a:bodyPr anchorCtr="0" anchor="t" bIns="45700" lIns="91425" spcFirstLastPara="1" rIns="91425" wrap="square" tIns="45700">
            <a:normAutofit/>
          </a:bodyPr>
          <a:lstStyle/>
          <a:p>
            <a:pPr indent="-393700" lvl="0" marL="457200" rtl="0" algn="l">
              <a:lnSpc>
                <a:spcPct val="90000"/>
              </a:lnSpc>
              <a:spcBef>
                <a:spcPts val="1000"/>
              </a:spcBef>
              <a:spcAft>
                <a:spcPts val="0"/>
              </a:spcAft>
              <a:buSzPts val="2600"/>
              <a:buChar char="•"/>
            </a:pPr>
            <a:r>
              <a:rPr lang="en-US" sz="2600"/>
              <a:t>Original Left</a:t>
            </a:r>
            <a:endParaRPr sz="2600"/>
          </a:p>
          <a:p>
            <a:pPr indent="-393700" lvl="0" marL="457200" rtl="0" algn="l">
              <a:lnSpc>
                <a:spcPct val="90000"/>
              </a:lnSpc>
              <a:spcBef>
                <a:spcPts val="0"/>
              </a:spcBef>
              <a:spcAft>
                <a:spcPts val="0"/>
              </a:spcAft>
              <a:buSzPts val="2600"/>
              <a:buChar char="•"/>
            </a:pPr>
            <a:r>
              <a:rPr lang="en-US" sz="2600"/>
              <a:t>Modified Right</a:t>
            </a:r>
            <a:endParaRPr sz="2600"/>
          </a:p>
          <a:p>
            <a:pPr indent="0" lvl="0" marL="457200" rtl="0" algn="l">
              <a:lnSpc>
                <a:spcPct val="90000"/>
              </a:lnSpc>
              <a:spcBef>
                <a:spcPts val="1000"/>
              </a:spcBef>
              <a:spcAft>
                <a:spcPts val="0"/>
              </a:spcAft>
              <a:buNone/>
            </a:pPr>
            <a:r>
              <a:t/>
            </a:r>
            <a:endParaRPr sz="2600"/>
          </a:p>
        </p:txBody>
      </p:sp>
      <p:pic>
        <p:nvPicPr>
          <p:cNvPr id="146" name="Google Shape;146;g30da2608998_0_0"/>
          <p:cNvPicPr preferRelativeResize="0"/>
          <p:nvPr/>
        </p:nvPicPr>
        <p:blipFill>
          <a:blip r:embed="rId3">
            <a:alphaModFix/>
          </a:blip>
          <a:stretch>
            <a:fillRect/>
          </a:stretch>
        </p:blipFill>
        <p:spPr>
          <a:xfrm>
            <a:off x="2560884" y="1976657"/>
            <a:ext cx="691917" cy="4776666"/>
          </a:xfrm>
          <a:prstGeom prst="rect">
            <a:avLst/>
          </a:prstGeom>
          <a:noFill/>
          <a:ln>
            <a:noFill/>
          </a:ln>
        </p:spPr>
      </p:pic>
      <p:pic>
        <p:nvPicPr>
          <p:cNvPr id="147" name="Google Shape;147;g30da2608998_0_0"/>
          <p:cNvPicPr preferRelativeResize="0"/>
          <p:nvPr/>
        </p:nvPicPr>
        <p:blipFill>
          <a:blip r:embed="rId4">
            <a:alphaModFix/>
          </a:blip>
          <a:stretch>
            <a:fillRect/>
          </a:stretch>
        </p:blipFill>
        <p:spPr>
          <a:xfrm>
            <a:off x="1444848" y="1264250"/>
            <a:ext cx="1116041" cy="5489073"/>
          </a:xfrm>
          <a:prstGeom prst="rect">
            <a:avLst/>
          </a:prstGeom>
          <a:noFill/>
          <a:ln>
            <a:noFill/>
          </a:ln>
        </p:spPr>
      </p:pic>
      <p:pic>
        <p:nvPicPr>
          <p:cNvPr id="148" name="Google Shape;148;g30da2608998_0_0"/>
          <p:cNvPicPr preferRelativeResize="0"/>
          <p:nvPr/>
        </p:nvPicPr>
        <p:blipFill>
          <a:blip r:embed="rId5">
            <a:alphaModFix/>
          </a:blip>
          <a:stretch>
            <a:fillRect/>
          </a:stretch>
        </p:blipFill>
        <p:spPr>
          <a:xfrm>
            <a:off x="4161093" y="1264250"/>
            <a:ext cx="1113684" cy="5489075"/>
          </a:xfrm>
          <a:prstGeom prst="rect">
            <a:avLst/>
          </a:prstGeom>
          <a:noFill/>
          <a:ln>
            <a:noFill/>
          </a:ln>
        </p:spPr>
      </p:pic>
      <p:pic>
        <p:nvPicPr>
          <p:cNvPr id="149" name="Google Shape;149;g30da2608998_0_0"/>
          <p:cNvPicPr preferRelativeResize="0"/>
          <p:nvPr/>
        </p:nvPicPr>
        <p:blipFill>
          <a:blip r:embed="rId6">
            <a:alphaModFix/>
          </a:blip>
          <a:stretch>
            <a:fillRect/>
          </a:stretch>
        </p:blipFill>
        <p:spPr>
          <a:xfrm>
            <a:off x="5524705" y="1264250"/>
            <a:ext cx="609393" cy="5489074"/>
          </a:xfrm>
          <a:prstGeom prst="rect">
            <a:avLst/>
          </a:prstGeom>
          <a:noFill/>
          <a:ln>
            <a:noFill/>
          </a:ln>
        </p:spPr>
      </p:pic>
      <p:pic>
        <p:nvPicPr>
          <p:cNvPr id="150" name="Google Shape;150;g30da2608998_0_0"/>
          <p:cNvPicPr preferRelativeResize="0"/>
          <p:nvPr/>
        </p:nvPicPr>
        <p:blipFill>
          <a:blip r:embed="rId7">
            <a:alphaModFix/>
          </a:blip>
          <a:stretch>
            <a:fillRect/>
          </a:stretch>
        </p:blipFill>
        <p:spPr>
          <a:xfrm>
            <a:off x="6384025" y="2181775"/>
            <a:ext cx="5603349" cy="3400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0d09f99cdc_2_52"/>
          <p:cNvSpPr txBox="1"/>
          <p:nvPr>
            <p:ph idx="1" type="body"/>
          </p:nvPr>
        </p:nvSpPr>
        <p:spPr>
          <a:xfrm>
            <a:off x="7962900" y="1298875"/>
            <a:ext cx="3390900" cy="470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t>A theoretical data and power connection for robot modules or tether. The panel containing the ports would be integrated into the robot’s back panel.</a:t>
            </a:r>
            <a:endParaRPr/>
          </a:p>
          <a:p>
            <a:pPr indent="0" lvl="0" marL="0" rtl="0" algn="l">
              <a:lnSpc>
                <a:spcPct val="100000"/>
              </a:lnSpc>
              <a:spcBef>
                <a:spcPts val="0"/>
              </a:spcBef>
              <a:spcAft>
                <a:spcPts val="0"/>
              </a:spcAft>
              <a:buClr>
                <a:schemeClr val="dk1"/>
              </a:buClr>
              <a:buSzPts val="1100"/>
              <a:buFont typeface="Arial"/>
              <a:buNone/>
            </a:pPr>
            <a:r>
              <a:t/>
            </a:r>
            <a:endParaRPr sz="1200">
              <a:latin typeface="Arial"/>
              <a:ea typeface="Arial"/>
              <a:cs typeface="Arial"/>
              <a:sym typeface="Arial"/>
            </a:endParaRPr>
          </a:p>
        </p:txBody>
      </p:sp>
      <p:sp>
        <p:nvSpPr>
          <p:cNvPr id="156" name="Google Shape;156;g30d09f99cdc_2_52"/>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Concepts - Data and Power Connection</a:t>
            </a:r>
            <a:endParaRPr/>
          </a:p>
        </p:txBody>
      </p:sp>
      <p:pic>
        <p:nvPicPr>
          <p:cNvPr id="157" name="Google Shape;157;g30d09f99cdc_2_52"/>
          <p:cNvPicPr preferRelativeResize="0"/>
          <p:nvPr/>
        </p:nvPicPr>
        <p:blipFill>
          <a:blip r:embed="rId3">
            <a:alphaModFix/>
          </a:blip>
          <a:stretch>
            <a:fillRect/>
          </a:stretch>
        </p:blipFill>
        <p:spPr>
          <a:xfrm>
            <a:off x="838200" y="1298875"/>
            <a:ext cx="5972175" cy="5124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0d09f99cdc_2_58"/>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 Analysis - IMU Filtering</a:t>
            </a:r>
            <a:endParaRPr/>
          </a:p>
        </p:txBody>
      </p:sp>
      <p:sp>
        <p:nvSpPr>
          <p:cNvPr id="163" name="Google Shape;163;g30d09f99cdc_2_58"/>
          <p:cNvSpPr txBox="1"/>
          <p:nvPr>
            <p:ph idx="1" type="body"/>
          </p:nvPr>
        </p:nvSpPr>
        <p:spPr>
          <a:xfrm>
            <a:off x="228600" y="1298875"/>
            <a:ext cx="9665400" cy="4708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1000"/>
              </a:spcBef>
              <a:spcAft>
                <a:spcPts val="0"/>
              </a:spcAft>
              <a:buSzPts val="1800"/>
              <a:buChar char="•"/>
            </a:pPr>
            <a:r>
              <a:rPr lang="en-US"/>
              <a:t>This design concept was on a filter for our IMU, as our choice of IMU has no built in filtering as recommended by the Open Dynamic Robot Initiative. Without the filtering our IMU is not accurate down to the 0.1 mg range we require in our design metrics.</a:t>
            </a:r>
            <a:endParaRPr/>
          </a:p>
          <a:p>
            <a:pPr indent="-342900" lvl="0" marL="457200" rtl="0" algn="l">
              <a:lnSpc>
                <a:spcPct val="90000"/>
              </a:lnSpc>
              <a:spcBef>
                <a:spcPts val="0"/>
              </a:spcBef>
              <a:spcAft>
                <a:spcPts val="0"/>
              </a:spcAft>
              <a:buSzPts val="1800"/>
              <a:buChar char="•"/>
            </a:pPr>
            <a:r>
              <a:rPr lang="en-US"/>
              <a:t>                            is the governing equation </a:t>
            </a:r>
            <a:r>
              <a:rPr lang="en-US"/>
              <a:t>for the filter, where </a:t>
            </a:r>
            <a:r>
              <a:rPr i="1" lang="en-US"/>
              <a:t>K</a:t>
            </a:r>
            <a:r>
              <a:rPr lang="en-US"/>
              <a:t> is the weight of measurement while </a:t>
            </a:r>
            <a:r>
              <a:rPr i="1" lang="en-US"/>
              <a:t>X</a:t>
            </a:r>
            <a:r>
              <a:rPr lang="en-US"/>
              <a:t> are the predicted measurements and </a:t>
            </a:r>
            <a:r>
              <a:rPr i="1" lang="en-US"/>
              <a:t>Z</a:t>
            </a:r>
            <a:r>
              <a:rPr lang="en-US"/>
              <a:t> is the actual measurement.</a:t>
            </a:r>
            <a:endParaRPr/>
          </a:p>
          <a:p>
            <a:pPr indent="-342900" lvl="0" marL="457200" rtl="0" algn="l">
              <a:lnSpc>
                <a:spcPct val="90000"/>
              </a:lnSpc>
              <a:spcBef>
                <a:spcPts val="0"/>
              </a:spcBef>
              <a:spcAft>
                <a:spcPts val="0"/>
              </a:spcAft>
              <a:buSzPts val="1800"/>
              <a:buChar char="•"/>
            </a:pPr>
            <a:r>
              <a:rPr lang="en-US"/>
              <a:t>A series of op amps can be used to run the filter, without any computational load on the Orange Pi, by choosing R</a:t>
            </a:r>
            <a:r>
              <a:rPr baseline="-25000" lang="en-US"/>
              <a:t>2</a:t>
            </a:r>
            <a:r>
              <a:rPr lang="en-US"/>
              <a:t> and R</a:t>
            </a:r>
            <a:r>
              <a:rPr baseline="-25000" lang="en-US"/>
              <a:t>3</a:t>
            </a:r>
            <a:r>
              <a:rPr lang="en-US"/>
              <a:t> for a given </a:t>
            </a:r>
            <a:r>
              <a:rPr i="1" lang="en-US"/>
              <a:t>K</a:t>
            </a:r>
            <a:r>
              <a:rPr lang="en-US"/>
              <a:t>.</a:t>
            </a:r>
            <a:endParaRPr/>
          </a:p>
          <a:p>
            <a:pPr indent="-342900" lvl="1" marL="914400" rtl="0" algn="l">
              <a:lnSpc>
                <a:spcPct val="90000"/>
              </a:lnSpc>
              <a:spcBef>
                <a:spcPts val="0"/>
              </a:spcBef>
              <a:spcAft>
                <a:spcPts val="0"/>
              </a:spcAft>
              <a:buSzPts val="1800"/>
              <a:buChar char="•"/>
            </a:pPr>
            <a:r>
              <a:rPr lang="en-US"/>
              <a:t>Specifically,             and </a:t>
            </a:r>
            <a:endParaRPr/>
          </a:p>
          <a:p>
            <a:pPr indent="0" lvl="0" marL="0" rtl="0" algn="l">
              <a:lnSpc>
                <a:spcPct val="90000"/>
              </a:lnSpc>
              <a:spcBef>
                <a:spcPts val="1000"/>
              </a:spcBef>
              <a:spcAft>
                <a:spcPts val="0"/>
              </a:spcAft>
              <a:buNone/>
            </a:pPr>
            <a:r>
              <a:t/>
            </a:r>
            <a:endParaRPr/>
          </a:p>
        </p:txBody>
      </p:sp>
      <p:pic>
        <p:nvPicPr>
          <p:cNvPr id="164" name="Google Shape;164;g30d09f99cdc_2_58"/>
          <p:cNvPicPr preferRelativeResize="0"/>
          <p:nvPr/>
        </p:nvPicPr>
        <p:blipFill>
          <a:blip r:embed="rId3">
            <a:alphaModFix/>
          </a:blip>
          <a:stretch>
            <a:fillRect/>
          </a:stretch>
        </p:blipFill>
        <p:spPr>
          <a:xfrm>
            <a:off x="797725" y="3081853"/>
            <a:ext cx="2153825" cy="324550"/>
          </a:xfrm>
          <a:prstGeom prst="rect">
            <a:avLst/>
          </a:prstGeom>
          <a:noFill/>
          <a:ln>
            <a:noFill/>
          </a:ln>
        </p:spPr>
      </p:pic>
      <p:pic>
        <p:nvPicPr>
          <p:cNvPr id="165" name="Google Shape;165;g30d09f99cdc_2_58"/>
          <p:cNvPicPr preferRelativeResize="0"/>
          <p:nvPr/>
        </p:nvPicPr>
        <p:blipFill>
          <a:blip r:embed="rId4">
            <a:alphaModFix/>
          </a:blip>
          <a:stretch>
            <a:fillRect/>
          </a:stretch>
        </p:blipFill>
        <p:spPr>
          <a:xfrm>
            <a:off x="2771625" y="4991700"/>
            <a:ext cx="616725" cy="577350"/>
          </a:xfrm>
          <a:prstGeom prst="rect">
            <a:avLst/>
          </a:prstGeom>
          <a:noFill/>
          <a:ln>
            <a:noFill/>
          </a:ln>
        </p:spPr>
      </p:pic>
      <p:pic>
        <p:nvPicPr>
          <p:cNvPr id="166" name="Google Shape;166;g30d09f99cdc_2_58"/>
          <p:cNvPicPr preferRelativeResize="0"/>
          <p:nvPr/>
        </p:nvPicPr>
        <p:blipFill>
          <a:blip r:embed="rId5">
            <a:alphaModFix/>
          </a:blip>
          <a:stretch>
            <a:fillRect/>
          </a:stretch>
        </p:blipFill>
        <p:spPr>
          <a:xfrm>
            <a:off x="4162650" y="4991700"/>
            <a:ext cx="1062849" cy="577350"/>
          </a:xfrm>
          <a:prstGeom prst="rect">
            <a:avLst/>
          </a:prstGeom>
          <a:noFill/>
          <a:ln>
            <a:noFill/>
          </a:ln>
        </p:spPr>
      </p:pic>
      <p:pic>
        <p:nvPicPr>
          <p:cNvPr id="167" name="Google Shape;167;g30d09f99cdc_2_58"/>
          <p:cNvPicPr preferRelativeResize="0"/>
          <p:nvPr/>
        </p:nvPicPr>
        <p:blipFill>
          <a:blip r:embed="rId6">
            <a:alphaModFix/>
          </a:blip>
          <a:stretch>
            <a:fillRect/>
          </a:stretch>
        </p:blipFill>
        <p:spPr>
          <a:xfrm>
            <a:off x="9894000" y="1636351"/>
            <a:ext cx="1993200" cy="3044160"/>
          </a:xfrm>
          <a:prstGeom prst="rect">
            <a:avLst/>
          </a:prstGeom>
          <a:noFill/>
          <a:ln>
            <a:noFill/>
          </a:ln>
        </p:spPr>
      </p:pic>
      <p:sp>
        <p:nvSpPr>
          <p:cNvPr id="168" name="Google Shape;168;g30d09f99cdc_2_58"/>
          <p:cNvSpPr txBox="1"/>
          <p:nvPr/>
        </p:nvSpPr>
        <p:spPr>
          <a:xfrm>
            <a:off x="228600" y="5479300"/>
            <a:ext cx="7690800" cy="12051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Clr>
                <a:schemeClr val="dk1"/>
              </a:buClr>
              <a:buSzPts val="1800"/>
              <a:buChar char="•"/>
            </a:pPr>
            <a:r>
              <a:rPr lang="en-US" sz="2800">
                <a:solidFill>
                  <a:schemeClr val="dk1"/>
                </a:solidFill>
                <a:latin typeface="Calibri"/>
                <a:ea typeface="Calibri"/>
                <a:cs typeface="Calibri"/>
                <a:sym typeface="Calibri"/>
              </a:rPr>
              <a:t>A python script has been prepared to test different </a:t>
            </a:r>
            <a:r>
              <a:rPr i="1" lang="en-US" sz="2800">
                <a:solidFill>
                  <a:schemeClr val="dk1"/>
                </a:solidFill>
                <a:latin typeface="Calibri"/>
                <a:ea typeface="Calibri"/>
                <a:cs typeface="Calibri"/>
                <a:sym typeface="Calibri"/>
              </a:rPr>
              <a:t>K</a:t>
            </a:r>
            <a:r>
              <a:rPr lang="en-US" sz="2800">
                <a:solidFill>
                  <a:schemeClr val="dk1"/>
                </a:solidFill>
                <a:latin typeface="Calibri"/>
                <a:ea typeface="Calibri"/>
                <a:cs typeface="Calibri"/>
                <a:sym typeface="Calibri"/>
              </a:rPr>
              <a:t> values digitally before a physical circuit is constructed.</a:t>
            </a:r>
            <a:endParaRPr sz="2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0d09f99cdc_2_65"/>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Concepts - Large Feet for Muddy Conditions</a:t>
            </a:r>
            <a:endParaRPr/>
          </a:p>
        </p:txBody>
      </p:sp>
      <p:sp>
        <p:nvSpPr>
          <p:cNvPr id="174" name="Google Shape;174;g30d09f99cdc_2_65"/>
          <p:cNvSpPr txBox="1"/>
          <p:nvPr>
            <p:ph idx="1" type="body"/>
          </p:nvPr>
        </p:nvSpPr>
        <p:spPr>
          <a:xfrm>
            <a:off x="7962900" y="1298875"/>
            <a:ext cx="3390900" cy="470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One major problem that it might face is muddy conditions. This foot design concept is much larger than the previous version to increase its surface area, almost like a snowshoe.</a:t>
            </a:r>
            <a:endParaRPr/>
          </a:p>
        </p:txBody>
      </p:sp>
      <p:pic>
        <p:nvPicPr>
          <p:cNvPr id="175" name="Google Shape;175;g30d09f99cdc_2_65"/>
          <p:cNvPicPr preferRelativeResize="0"/>
          <p:nvPr/>
        </p:nvPicPr>
        <p:blipFill>
          <a:blip r:embed="rId3">
            <a:alphaModFix/>
          </a:blip>
          <a:stretch>
            <a:fillRect/>
          </a:stretch>
        </p:blipFill>
        <p:spPr>
          <a:xfrm>
            <a:off x="838200" y="1298877"/>
            <a:ext cx="1897925" cy="3406875"/>
          </a:xfrm>
          <a:prstGeom prst="rect">
            <a:avLst/>
          </a:prstGeom>
          <a:noFill/>
          <a:ln>
            <a:noFill/>
          </a:ln>
        </p:spPr>
      </p:pic>
      <p:pic>
        <p:nvPicPr>
          <p:cNvPr id="176" name="Google Shape;176;g30d09f99cdc_2_65"/>
          <p:cNvPicPr preferRelativeResize="0"/>
          <p:nvPr/>
        </p:nvPicPr>
        <p:blipFill>
          <a:blip r:embed="rId4">
            <a:alphaModFix/>
          </a:blip>
          <a:stretch>
            <a:fillRect/>
          </a:stretch>
        </p:blipFill>
        <p:spPr>
          <a:xfrm>
            <a:off x="2736125" y="1298875"/>
            <a:ext cx="5033164" cy="340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0dc0cda7d6_0_5"/>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Concepts Analysis - Leg Endpoint Equations</a:t>
            </a:r>
            <a:endParaRPr/>
          </a:p>
        </p:txBody>
      </p:sp>
      <p:sp>
        <p:nvSpPr>
          <p:cNvPr id="182" name="Google Shape;182;g30dc0cda7d6_0_5"/>
          <p:cNvSpPr txBox="1"/>
          <p:nvPr>
            <p:ph idx="1" type="body"/>
          </p:nvPr>
        </p:nvSpPr>
        <p:spPr>
          <a:xfrm>
            <a:off x="8344800" y="1298875"/>
            <a:ext cx="3009000" cy="470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t>Diagram of a leg in zero-angle position. This helps us better visualize each link and their corresponding origins. We are able to use the DH parameters to find the endpoint equations.</a:t>
            </a:r>
            <a:endParaRPr sz="2400"/>
          </a:p>
        </p:txBody>
      </p:sp>
      <p:pic>
        <p:nvPicPr>
          <p:cNvPr id="183" name="Google Shape;183;g30dc0cda7d6_0_5"/>
          <p:cNvPicPr preferRelativeResize="0"/>
          <p:nvPr/>
        </p:nvPicPr>
        <p:blipFill>
          <a:blip r:embed="rId3">
            <a:alphaModFix/>
          </a:blip>
          <a:stretch>
            <a:fillRect/>
          </a:stretch>
        </p:blipFill>
        <p:spPr>
          <a:xfrm>
            <a:off x="152400" y="1264225"/>
            <a:ext cx="4042250" cy="5064700"/>
          </a:xfrm>
          <a:prstGeom prst="rect">
            <a:avLst/>
          </a:prstGeom>
          <a:noFill/>
          <a:ln>
            <a:noFill/>
          </a:ln>
        </p:spPr>
      </p:pic>
      <p:pic>
        <p:nvPicPr>
          <p:cNvPr id="184" name="Google Shape;184;g30dc0cda7d6_0_5"/>
          <p:cNvPicPr preferRelativeResize="0"/>
          <p:nvPr/>
        </p:nvPicPr>
        <p:blipFill>
          <a:blip r:embed="rId4">
            <a:alphaModFix/>
          </a:blip>
          <a:stretch>
            <a:fillRect/>
          </a:stretch>
        </p:blipFill>
        <p:spPr>
          <a:xfrm>
            <a:off x="4365675" y="1264225"/>
            <a:ext cx="3803200" cy="5369216"/>
          </a:xfrm>
          <a:prstGeom prst="rect">
            <a:avLst/>
          </a:prstGeom>
          <a:noFill/>
          <a:ln>
            <a:noFill/>
          </a:ln>
        </p:spPr>
      </p:pic>
      <p:pic>
        <p:nvPicPr>
          <p:cNvPr id="185" name="Google Shape;185;g30dc0cda7d6_0_5"/>
          <p:cNvPicPr preferRelativeResize="0"/>
          <p:nvPr/>
        </p:nvPicPr>
        <p:blipFill>
          <a:blip r:embed="rId5">
            <a:alphaModFix/>
          </a:blip>
          <a:stretch>
            <a:fillRect/>
          </a:stretch>
        </p:blipFill>
        <p:spPr>
          <a:xfrm>
            <a:off x="6246000" y="4969300"/>
            <a:ext cx="1985700" cy="172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0dc0cda7d6_0_15"/>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US"/>
              <a:t>Design Concepts Analysis - Leg Endpoint Equations</a:t>
            </a:r>
            <a:endParaRPr/>
          </a:p>
        </p:txBody>
      </p:sp>
      <p:sp>
        <p:nvSpPr>
          <p:cNvPr id="191" name="Google Shape;191;g30dc0cda7d6_0_15"/>
          <p:cNvSpPr txBox="1"/>
          <p:nvPr>
            <p:ph idx="1" type="body"/>
          </p:nvPr>
        </p:nvSpPr>
        <p:spPr>
          <a:xfrm>
            <a:off x="838200" y="1298875"/>
            <a:ext cx="4652400" cy="4708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en-US" sz="2000"/>
              <a:t>One of the most important things when working with robots is knowing where the endpoint is and where it needs to be. In this case, the endpoint is the foot of the leg. These endpoint equations to the right (position, velocity, and acceleration) allow us to know what it’s doing based on what each motor is doing.</a:t>
            </a:r>
            <a:endParaRPr sz="2000"/>
          </a:p>
          <a:p>
            <a:pPr indent="0" lvl="0" marL="0" rtl="0" algn="l">
              <a:lnSpc>
                <a:spcPct val="90000"/>
              </a:lnSpc>
              <a:spcBef>
                <a:spcPts val="1000"/>
              </a:spcBef>
              <a:spcAft>
                <a:spcPts val="0"/>
              </a:spcAft>
              <a:buNone/>
            </a:pPr>
            <a:r>
              <a:rPr lang="en-US" sz="2000"/>
              <a:t>We can further use these equations with inverse kinematics. We can give the robot a specific endpoint </a:t>
            </a:r>
            <a:r>
              <a:rPr lang="en-US" sz="2000"/>
              <a:t>position, velocity, and/or acceleration parameter, and through inverse kinematics, we can solve for those parameters for each individual motor.</a:t>
            </a:r>
            <a:endParaRPr sz="2000"/>
          </a:p>
        </p:txBody>
      </p:sp>
      <p:pic>
        <p:nvPicPr>
          <p:cNvPr id="192" name="Google Shape;192;g30dc0cda7d6_0_15"/>
          <p:cNvPicPr preferRelativeResize="0"/>
          <p:nvPr/>
        </p:nvPicPr>
        <p:blipFill>
          <a:blip r:embed="rId3">
            <a:alphaModFix/>
          </a:blip>
          <a:stretch>
            <a:fillRect/>
          </a:stretch>
        </p:blipFill>
        <p:spPr>
          <a:xfrm>
            <a:off x="5490600" y="1394825"/>
            <a:ext cx="6701401" cy="33379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0d09f99cdc_2_80"/>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Concepts - Two Handles for Easy Carrying</a:t>
            </a:r>
            <a:endParaRPr/>
          </a:p>
        </p:txBody>
      </p:sp>
      <p:sp>
        <p:nvSpPr>
          <p:cNvPr id="198" name="Google Shape;198;g30d09f99cdc_2_80"/>
          <p:cNvSpPr txBox="1"/>
          <p:nvPr>
            <p:ph idx="1" type="body"/>
          </p:nvPr>
        </p:nvSpPr>
        <p:spPr>
          <a:xfrm>
            <a:off x="5438775" y="1298875"/>
            <a:ext cx="5915100" cy="2114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Char char="•"/>
            </a:pPr>
            <a:r>
              <a:rPr lang="en-US"/>
              <a:t>Large enough to hold</a:t>
            </a:r>
            <a:endParaRPr/>
          </a:p>
          <a:p>
            <a:pPr indent="-342900" lvl="0" marL="457200" rtl="0" algn="l">
              <a:lnSpc>
                <a:spcPct val="100000"/>
              </a:lnSpc>
              <a:spcBef>
                <a:spcPts val="0"/>
              </a:spcBef>
              <a:spcAft>
                <a:spcPts val="0"/>
              </a:spcAft>
              <a:buSzPts val="1800"/>
              <a:buChar char="•"/>
            </a:pPr>
            <a:r>
              <a:rPr lang="en-US"/>
              <a:t>Ergonomic</a:t>
            </a:r>
            <a:endParaRPr/>
          </a:p>
          <a:p>
            <a:pPr indent="-342900" lvl="0" marL="457200" rtl="0" algn="l">
              <a:lnSpc>
                <a:spcPct val="100000"/>
              </a:lnSpc>
              <a:spcBef>
                <a:spcPts val="0"/>
              </a:spcBef>
              <a:spcAft>
                <a:spcPts val="0"/>
              </a:spcAft>
              <a:buSzPts val="1800"/>
              <a:buChar char="•"/>
            </a:pPr>
            <a:r>
              <a:rPr lang="en-US"/>
              <a:t>Absorb fall impact</a:t>
            </a:r>
            <a:endParaRPr/>
          </a:p>
          <a:p>
            <a:pPr indent="0" lvl="0" marL="457200" rtl="0" algn="l">
              <a:lnSpc>
                <a:spcPct val="100000"/>
              </a:lnSpc>
              <a:spcBef>
                <a:spcPts val="0"/>
              </a:spcBef>
              <a:spcAft>
                <a:spcPts val="0"/>
              </a:spcAft>
              <a:buNone/>
            </a:pPr>
            <a:r>
              <a:t/>
            </a:r>
            <a:endParaRPr/>
          </a:p>
        </p:txBody>
      </p:sp>
      <p:pic>
        <p:nvPicPr>
          <p:cNvPr id="199" name="Google Shape;199;g30d09f99cdc_2_80"/>
          <p:cNvPicPr preferRelativeResize="0"/>
          <p:nvPr/>
        </p:nvPicPr>
        <p:blipFill>
          <a:blip r:embed="rId3">
            <a:alphaModFix/>
          </a:blip>
          <a:stretch>
            <a:fillRect/>
          </a:stretch>
        </p:blipFill>
        <p:spPr>
          <a:xfrm>
            <a:off x="838200" y="1298863"/>
            <a:ext cx="4600575" cy="4829175"/>
          </a:xfrm>
          <a:prstGeom prst="rect">
            <a:avLst/>
          </a:prstGeom>
          <a:noFill/>
          <a:ln>
            <a:noFill/>
          </a:ln>
        </p:spPr>
      </p:pic>
      <p:pic>
        <p:nvPicPr>
          <p:cNvPr id="200" name="Google Shape;200;g30d09f99cdc_2_80"/>
          <p:cNvPicPr preferRelativeResize="0"/>
          <p:nvPr/>
        </p:nvPicPr>
        <p:blipFill>
          <a:blip r:embed="rId4">
            <a:alphaModFix/>
          </a:blip>
          <a:stretch>
            <a:fillRect/>
          </a:stretch>
        </p:blipFill>
        <p:spPr>
          <a:xfrm>
            <a:off x="5438775" y="3413413"/>
            <a:ext cx="3038475" cy="271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0d09f99cdc_2_87"/>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 Analysis - Handle Durability</a:t>
            </a:r>
            <a:endParaRPr/>
          </a:p>
        </p:txBody>
      </p:sp>
      <p:sp>
        <p:nvSpPr>
          <p:cNvPr id="206" name="Google Shape;206;g30d09f99cdc_2_87"/>
          <p:cNvSpPr txBox="1"/>
          <p:nvPr>
            <p:ph idx="1" type="body"/>
          </p:nvPr>
        </p:nvSpPr>
        <p:spPr>
          <a:xfrm>
            <a:off x="838275" y="1298875"/>
            <a:ext cx="6374100" cy="14481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15mm thickness</a:t>
            </a:r>
            <a:endParaRPr/>
          </a:p>
          <a:p>
            <a:pPr indent="-342900" lvl="0" marL="457200" rtl="0" algn="l">
              <a:lnSpc>
                <a:spcPct val="90000"/>
              </a:lnSpc>
              <a:spcBef>
                <a:spcPts val="0"/>
              </a:spcBef>
              <a:spcAft>
                <a:spcPts val="0"/>
              </a:spcAft>
              <a:buSzPts val="1800"/>
              <a:buChar char="•"/>
            </a:pPr>
            <a:r>
              <a:rPr lang="en-US"/>
              <a:t>25mm radius of curvature</a:t>
            </a:r>
            <a:endParaRPr/>
          </a:p>
          <a:p>
            <a:pPr indent="-342900" lvl="0" marL="457200" rtl="0" algn="l">
              <a:lnSpc>
                <a:spcPct val="90000"/>
              </a:lnSpc>
              <a:spcBef>
                <a:spcPts val="0"/>
              </a:spcBef>
              <a:spcAft>
                <a:spcPts val="0"/>
              </a:spcAft>
              <a:buSzPts val="1800"/>
              <a:buChar char="•"/>
            </a:pPr>
            <a:r>
              <a:rPr lang="en-US"/>
              <a:t>Bending stress is most harmful</a:t>
            </a:r>
            <a:endParaRPr/>
          </a:p>
        </p:txBody>
      </p:sp>
      <p:pic>
        <p:nvPicPr>
          <p:cNvPr id="207" name="Google Shape;207;g30d09f99cdc_2_87"/>
          <p:cNvPicPr preferRelativeResize="0"/>
          <p:nvPr/>
        </p:nvPicPr>
        <p:blipFill>
          <a:blip r:embed="rId3">
            <a:alphaModFix/>
          </a:blip>
          <a:stretch>
            <a:fillRect/>
          </a:stretch>
        </p:blipFill>
        <p:spPr>
          <a:xfrm>
            <a:off x="838200" y="2877000"/>
            <a:ext cx="7373149" cy="3190549"/>
          </a:xfrm>
          <a:prstGeom prst="rect">
            <a:avLst/>
          </a:prstGeom>
          <a:noFill/>
          <a:ln>
            <a:noFill/>
          </a:ln>
        </p:spPr>
      </p:pic>
      <p:sp>
        <p:nvSpPr>
          <p:cNvPr id="208" name="Google Shape;208;g30d09f99cdc_2_87"/>
          <p:cNvSpPr txBox="1"/>
          <p:nvPr>
            <p:ph idx="1" type="body"/>
          </p:nvPr>
        </p:nvSpPr>
        <p:spPr>
          <a:xfrm>
            <a:off x="8211350" y="1298875"/>
            <a:ext cx="3142200" cy="4862400"/>
          </a:xfrm>
          <a:prstGeom prst="rect">
            <a:avLst/>
          </a:prstGeom>
          <a:noFill/>
          <a:ln>
            <a:noFill/>
          </a:ln>
        </p:spPr>
        <p:txBody>
          <a:bodyPr anchorCtr="0" anchor="t" bIns="45700" lIns="91425" spcFirstLastPara="1" rIns="91425" wrap="square" tIns="45700">
            <a:normAutofit lnSpcReduction="20000"/>
          </a:bodyPr>
          <a:lstStyle/>
          <a:p>
            <a:pPr indent="-165100" lvl="0" marL="228600" rtl="0" algn="l">
              <a:lnSpc>
                <a:spcPct val="90000"/>
              </a:lnSpc>
              <a:spcBef>
                <a:spcPts val="0"/>
              </a:spcBef>
              <a:spcAft>
                <a:spcPts val="0"/>
              </a:spcAft>
              <a:buSzPts val="1800"/>
              <a:buChar char="•"/>
            </a:pPr>
            <a:r>
              <a:rPr lang="en-US"/>
              <a:t>May make larger to be more ergonomic</a:t>
            </a:r>
            <a:endParaRPr/>
          </a:p>
          <a:p>
            <a:pPr indent="-165100" lvl="0" marL="228600" rtl="0" algn="l">
              <a:lnSpc>
                <a:spcPct val="90000"/>
              </a:lnSpc>
              <a:spcBef>
                <a:spcPts val="0"/>
              </a:spcBef>
              <a:spcAft>
                <a:spcPts val="0"/>
              </a:spcAft>
              <a:buSzPts val="1800"/>
              <a:buChar char="•"/>
            </a:pPr>
            <a:r>
              <a:rPr lang="en-US"/>
              <a:t>Carry and Impact analysis</a:t>
            </a:r>
            <a:endParaRPr/>
          </a:p>
          <a:p>
            <a:pPr indent="-228600" lvl="0" marL="228600" rtl="0" algn="l">
              <a:spcBef>
                <a:spcPts val="0"/>
              </a:spcBef>
              <a:spcAft>
                <a:spcPts val="0"/>
              </a:spcAft>
              <a:buSzPts val="1800"/>
              <a:buChar char="•"/>
            </a:pPr>
            <a:r>
              <a:rPr lang="en-US"/>
              <a:t>May make larger to be more ergonomic</a:t>
            </a:r>
            <a:endParaRPr/>
          </a:p>
          <a:p>
            <a:pPr indent="-228600" lvl="0" marL="228600" rtl="0" algn="l">
              <a:spcBef>
                <a:spcPts val="0"/>
              </a:spcBef>
              <a:spcAft>
                <a:spcPts val="0"/>
              </a:spcAft>
              <a:buSzPts val="1800"/>
              <a:buChar char="•"/>
            </a:pPr>
            <a:r>
              <a:rPr lang="en-US"/>
              <a:t>Carry and Impact analysis</a:t>
            </a:r>
            <a:endParaRPr/>
          </a:p>
          <a:p>
            <a:pPr indent="-228600" lvl="0" marL="228600" rtl="0" algn="l">
              <a:spcBef>
                <a:spcPts val="0"/>
              </a:spcBef>
              <a:spcAft>
                <a:spcPts val="0"/>
              </a:spcAft>
              <a:buSzPts val="1800"/>
              <a:buChar char="•"/>
            </a:pPr>
            <a:r>
              <a:rPr lang="en-US"/>
              <a:t>MATLAB code ready for other dimensional 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Proof-of-Concept Test Plan</a:t>
            </a:r>
            <a:endParaRPr/>
          </a:p>
        </p:txBody>
      </p:sp>
      <p:sp>
        <p:nvSpPr>
          <p:cNvPr id="214" name="Google Shape;214;p5"/>
          <p:cNvSpPr txBox="1"/>
          <p:nvPr>
            <p:ph idx="1" type="body"/>
          </p:nvPr>
        </p:nvSpPr>
        <p:spPr>
          <a:xfrm>
            <a:off x="838200" y="1298864"/>
            <a:ext cx="10515600" cy="470829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Our overall goal is to have a full PLA prototype using the Orange Pi 5 and servo control motor drivers by the end of the semester</a:t>
            </a:r>
            <a:endParaRPr/>
          </a:p>
          <a:p>
            <a:pPr indent="-165100" lvl="0" marL="228600" rtl="0" algn="l">
              <a:lnSpc>
                <a:spcPct val="90000"/>
              </a:lnSpc>
              <a:spcBef>
                <a:spcPts val="0"/>
              </a:spcBef>
              <a:spcAft>
                <a:spcPts val="0"/>
              </a:spcAft>
              <a:buSzPts val="1800"/>
              <a:buChar char="•"/>
            </a:pPr>
            <a:r>
              <a:rPr lang="en-US"/>
              <a:t>Our testing will be on basic robot motion</a:t>
            </a:r>
            <a:endParaRPr/>
          </a:p>
          <a:p>
            <a:pPr indent="-228600" lvl="1" marL="685800" rtl="0" algn="l">
              <a:lnSpc>
                <a:spcPct val="90000"/>
              </a:lnSpc>
              <a:spcBef>
                <a:spcPts val="0"/>
              </a:spcBef>
              <a:spcAft>
                <a:spcPts val="0"/>
              </a:spcAft>
              <a:buSzPts val="1800"/>
              <a:buChar char="•"/>
            </a:pPr>
            <a:r>
              <a:rPr lang="en-US"/>
              <a:t>For the current expected arrival date of the motor encoders, we do not expect to have enough time to develop full walking software by the end of the semester</a:t>
            </a:r>
            <a:endParaRPr/>
          </a:p>
          <a:p>
            <a:pPr indent="-228600" lvl="1" marL="685800" rtl="0" algn="l">
              <a:lnSpc>
                <a:spcPct val="90000"/>
              </a:lnSpc>
              <a:spcBef>
                <a:spcPts val="0"/>
              </a:spcBef>
              <a:spcAft>
                <a:spcPts val="0"/>
              </a:spcAft>
              <a:buSzPts val="1800"/>
              <a:buChar char="•"/>
            </a:pPr>
            <a:r>
              <a:rPr lang="en-US"/>
              <a:t>A basic jump motion</a:t>
            </a:r>
            <a:endParaRPr/>
          </a:p>
          <a:p>
            <a:pPr indent="-228600" lvl="1" marL="685800" rtl="0" algn="l">
              <a:lnSpc>
                <a:spcPct val="90000"/>
              </a:lnSpc>
              <a:spcBef>
                <a:spcPts val="0"/>
              </a:spcBef>
              <a:spcAft>
                <a:spcPts val="0"/>
              </a:spcAft>
              <a:buSzPts val="1800"/>
              <a:buChar char="•"/>
            </a:pPr>
            <a:r>
              <a:rPr lang="en-US"/>
              <a:t>A crouching motion</a:t>
            </a:r>
            <a:endParaRPr/>
          </a:p>
          <a:p>
            <a:pPr indent="-228600" lvl="1" marL="685800" rtl="0" algn="l">
              <a:lnSpc>
                <a:spcPct val="90000"/>
              </a:lnSpc>
              <a:spcBef>
                <a:spcPts val="0"/>
              </a:spcBef>
              <a:spcAft>
                <a:spcPts val="0"/>
              </a:spcAft>
              <a:buSzPts val="1800"/>
              <a:buChar char="•"/>
            </a:pPr>
            <a:r>
              <a:rPr lang="en-US"/>
              <a:t>Individual leg lifts</a:t>
            </a:r>
            <a:endParaRPr/>
          </a:p>
        </p:txBody>
      </p:sp>
      <p:pic>
        <p:nvPicPr>
          <p:cNvPr id="215" name="Google Shape;215;p5"/>
          <p:cNvPicPr preferRelativeResize="0"/>
          <p:nvPr/>
        </p:nvPicPr>
        <p:blipFill>
          <a:blip r:embed="rId3">
            <a:alphaModFix/>
          </a:blip>
          <a:stretch>
            <a:fillRect/>
          </a:stretch>
        </p:blipFill>
        <p:spPr>
          <a:xfrm>
            <a:off x="4802376" y="3370700"/>
            <a:ext cx="4447949" cy="32540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0d09f99cdc_0_10"/>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Proof-of-Concept Test Plan</a:t>
            </a:r>
            <a:endParaRPr/>
          </a:p>
        </p:txBody>
      </p:sp>
      <p:sp>
        <p:nvSpPr>
          <p:cNvPr id="221" name="Google Shape;221;g30d09f99cdc_0_10"/>
          <p:cNvSpPr txBox="1"/>
          <p:nvPr>
            <p:ph idx="1" type="body"/>
          </p:nvPr>
        </p:nvSpPr>
        <p:spPr>
          <a:xfrm>
            <a:off x="838200" y="1298864"/>
            <a:ext cx="10515600" cy="4708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0"/>
              </a:spcBef>
              <a:spcAft>
                <a:spcPts val="0"/>
              </a:spcAft>
              <a:buClr>
                <a:schemeClr val="dk1"/>
              </a:buClr>
              <a:buSzPts val="2800"/>
              <a:buChar char="•"/>
            </a:pPr>
            <a:r>
              <a:rPr lang="en-US"/>
              <a:t>Our overall goal is to have a full PLA prototype using the Orange Pi 5 and servo control motor drivers by the end of the semester</a:t>
            </a:r>
            <a:endParaRPr/>
          </a:p>
          <a:p>
            <a:pPr indent="-165100" lvl="0" marL="228600" rtl="0" algn="l">
              <a:lnSpc>
                <a:spcPct val="90000"/>
              </a:lnSpc>
              <a:spcBef>
                <a:spcPts val="0"/>
              </a:spcBef>
              <a:spcAft>
                <a:spcPts val="0"/>
              </a:spcAft>
              <a:buSzPts val="1800"/>
              <a:buChar char="•"/>
            </a:pPr>
            <a:r>
              <a:rPr lang="en-US"/>
              <a:t>Our testing will be on basic robot motion – some measurements we will use to determine success include:</a:t>
            </a:r>
            <a:endParaRPr/>
          </a:p>
          <a:p>
            <a:pPr indent="-228600" lvl="1" marL="685800" rtl="0" algn="l">
              <a:lnSpc>
                <a:spcPct val="90000"/>
              </a:lnSpc>
              <a:spcBef>
                <a:spcPts val="0"/>
              </a:spcBef>
              <a:spcAft>
                <a:spcPts val="0"/>
              </a:spcAft>
              <a:buSzPts val="1800"/>
              <a:buChar char="•"/>
            </a:pPr>
            <a:r>
              <a:rPr lang="en-US"/>
              <a:t>Encoder read/write rate (greater than 40 kHz)</a:t>
            </a:r>
            <a:endParaRPr/>
          </a:p>
          <a:p>
            <a:pPr indent="-228600" lvl="1" marL="685800" rtl="0" algn="l">
              <a:lnSpc>
                <a:spcPct val="90000"/>
              </a:lnSpc>
              <a:spcBef>
                <a:spcPts val="0"/>
              </a:spcBef>
              <a:spcAft>
                <a:spcPts val="0"/>
              </a:spcAft>
              <a:buSzPts val="1800"/>
              <a:buChar char="•"/>
            </a:pPr>
            <a:r>
              <a:rPr lang="en-US"/>
              <a:t>Smallest increment of motor motion (maximum of 0.1 degrees)</a:t>
            </a:r>
            <a:endParaRPr/>
          </a:p>
          <a:p>
            <a:pPr indent="-228600" lvl="1" marL="685800" rtl="0" algn="l">
              <a:lnSpc>
                <a:spcPct val="90000"/>
              </a:lnSpc>
              <a:spcBef>
                <a:spcPts val="0"/>
              </a:spcBef>
              <a:spcAft>
                <a:spcPts val="0"/>
              </a:spcAft>
              <a:buSzPts val="1800"/>
              <a:buChar char="•"/>
            </a:pPr>
            <a:r>
              <a:rPr lang="en-US"/>
              <a:t>IMU update speed (greater than 1 kHz)</a:t>
            </a:r>
            <a:endParaRPr/>
          </a:p>
          <a:p>
            <a:pPr indent="-228600" lvl="1" marL="685800" rtl="0" algn="l">
              <a:lnSpc>
                <a:spcPct val="90000"/>
              </a:lnSpc>
              <a:spcBef>
                <a:spcPts val="0"/>
              </a:spcBef>
              <a:spcAft>
                <a:spcPts val="0"/>
              </a:spcAft>
              <a:buSzPts val="1800"/>
              <a:buChar char="•"/>
            </a:pPr>
            <a:r>
              <a:rPr lang="en-US"/>
              <a:t>IMU noise level (less than 0.1 mg)</a:t>
            </a:r>
            <a:endParaRPr/>
          </a:p>
          <a:p>
            <a:pPr indent="-228600" lvl="1" marL="685800" rtl="0" algn="l">
              <a:lnSpc>
                <a:spcPct val="90000"/>
              </a:lnSpc>
              <a:spcBef>
                <a:spcPts val="0"/>
              </a:spcBef>
              <a:spcAft>
                <a:spcPts val="0"/>
              </a:spcAft>
              <a:buSzPts val="1800"/>
              <a:buChar char="•"/>
            </a:pPr>
            <a:r>
              <a:rPr lang="en-US"/>
              <a:t>Robot response time matches IMU (less than 1 ms)</a:t>
            </a:r>
            <a:endParaRPr/>
          </a:p>
          <a:p>
            <a:pPr indent="-228600" lvl="0" marL="228600" rtl="0" algn="l">
              <a:lnSpc>
                <a:spcPct val="90000"/>
              </a:lnSpc>
              <a:spcBef>
                <a:spcPts val="0"/>
              </a:spcBef>
              <a:spcAft>
                <a:spcPts val="0"/>
              </a:spcAft>
              <a:buSzPts val="1800"/>
              <a:buChar char="•"/>
            </a:pPr>
            <a:r>
              <a:rPr lang="en-US"/>
              <a:t>Some other data we will collect during testing for future design work include:</a:t>
            </a:r>
            <a:endParaRPr/>
          </a:p>
          <a:p>
            <a:pPr indent="-228600" lvl="1" marL="685800" rtl="0" algn="l">
              <a:lnSpc>
                <a:spcPct val="90000"/>
              </a:lnSpc>
              <a:spcBef>
                <a:spcPts val="0"/>
              </a:spcBef>
              <a:spcAft>
                <a:spcPts val="0"/>
              </a:spcAft>
              <a:buSzPts val="1800"/>
              <a:buChar char="•"/>
            </a:pPr>
            <a:r>
              <a:rPr lang="en-US"/>
              <a:t>Peak current draw </a:t>
            </a:r>
            <a:endParaRPr/>
          </a:p>
          <a:p>
            <a:pPr indent="-228600" lvl="1" marL="685800" rtl="0" algn="l">
              <a:lnSpc>
                <a:spcPct val="90000"/>
              </a:lnSpc>
              <a:spcBef>
                <a:spcPts val="0"/>
              </a:spcBef>
              <a:spcAft>
                <a:spcPts val="0"/>
              </a:spcAft>
              <a:buSzPts val="1800"/>
              <a:buChar char="•"/>
            </a:pPr>
            <a:r>
              <a:rPr lang="en-US"/>
              <a:t>Average power usage </a:t>
            </a:r>
            <a:endParaRPr/>
          </a:p>
          <a:p>
            <a:pPr indent="-228600" lvl="1" marL="685800" rtl="0" algn="l">
              <a:lnSpc>
                <a:spcPct val="90000"/>
              </a:lnSpc>
              <a:spcBef>
                <a:spcPts val="0"/>
              </a:spcBef>
              <a:spcAft>
                <a:spcPts val="0"/>
              </a:spcAft>
              <a:buSzPts val="1800"/>
              <a:buChar char="•"/>
            </a:pPr>
            <a:r>
              <a:rPr lang="en-US"/>
              <a:t>O</a:t>
            </a:r>
            <a:r>
              <a:rPr lang="en-US"/>
              <a:t>perating temperature</a:t>
            </a:r>
            <a:endParaRPr/>
          </a:p>
          <a:p>
            <a:pPr indent="-228600" lvl="1" marL="685800" rtl="0" algn="l">
              <a:lnSpc>
                <a:spcPct val="90000"/>
              </a:lnSpc>
              <a:spcBef>
                <a:spcPts val="0"/>
              </a:spcBef>
              <a:spcAft>
                <a:spcPts val="0"/>
              </a:spcAft>
              <a:buSzPts val="1800"/>
              <a:buChar char="•"/>
            </a:pPr>
            <a:r>
              <a:rPr lang="en-US"/>
              <a:t>Motor response to applied impulses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30b21dc00ab_0_0"/>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Project Objective</a:t>
            </a:r>
            <a:endParaRPr/>
          </a:p>
        </p:txBody>
      </p:sp>
      <p:sp>
        <p:nvSpPr>
          <p:cNvPr id="83" name="Google Shape;83;g30b21dc00ab_0_0"/>
          <p:cNvSpPr txBox="1"/>
          <p:nvPr>
            <p:ph idx="1" type="body"/>
          </p:nvPr>
        </p:nvSpPr>
        <p:spPr>
          <a:xfrm>
            <a:off x="903675" y="5104200"/>
            <a:ext cx="10450200" cy="1212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None/>
            </a:pPr>
            <a:r>
              <a:rPr lang="en-US"/>
              <a:t>The objective of the project is to construct a quadruped robot. The Open Dynamic Robot Initiative will be followed closely. The robot is intended as a cheaper alternative for robot smart agriculture than what is currently available in professors Roundy and Leang’s laboratories. </a:t>
            </a:r>
            <a:endParaRPr/>
          </a:p>
        </p:txBody>
      </p:sp>
      <p:pic>
        <p:nvPicPr>
          <p:cNvPr id="84" name="Google Shape;84;g30b21dc00ab_0_0"/>
          <p:cNvPicPr preferRelativeResize="0"/>
          <p:nvPr/>
        </p:nvPicPr>
        <p:blipFill>
          <a:blip r:embed="rId3">
            <a:alphaModFix/>
          </a:blip>
          <a:stretch>
            <a:fillRect/>
          </a:stretch>
        </p:blipFill>
        <p:spPr>
          <a:xfrm>
            <a:off x="903675" y="1363750"/>
            <a:ext cx="4900769" cy="3488525"/>
          </a:xfrm>
          <a:prstGeom prst="rect">
            <a:avLst/>
          </a:prstGeom>
          <a:noFill/>
          <a:ln>
            <a:noFill/>
          </a:ln>
        </p:spPr>
      </p:pic>
      <p:pic>
        <p:nvPicPr>
          <p:cNvPr id="85" name="Google Shape;85;g30b21dc00ab_0_0"/>
          <p:cNvPicPr preferRelativeResize="0"/>
          <p:nvPr/>
        </p:nvPicPr>
        <p:blipFill>
          <a:blip r:embed="rId4">
            <a:alphaModFix/>
          </a:blip>
          <a:stretch>
            <a:fillRect/>
          </a:stretch>
        </p:blipFill>
        <p:spPr>
          <a:xfrm>
            <a:off x="6388699" y="1264225"/>
            <a:ext cx="4768468" cy="348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0cd775e85d_0_19"/>
          <p:cNvSpPr txBox="1"/>
          <p:nvPr>
            <p:ph idx="1" type="body"/>
          </p:nvPr>
        </p:nvSpPr>
        <p:spPr>
          <a:xfrm>
            <a:off x="838200" y="1298864"/>
            <a:ext cx="10515600" cy="4708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Too expensive; $3000 for custom ODRI boards</a:t>
            </a:r>
            <a:endParaRPr/>
          </a:p>
          <a:p>
            <a:pPr indent="-342900" lvl="0" marL="457200" rtl="0" algn="l">
              <a:lnSpc>
                <a:spcPct val="90000"/>
              </a:lnSpc>
              <a:spcBef>
                <a:spcPts val="0"/>
              </a:spcBef>
              <a:spcAft>
                <a:spcPts val="0"/>
              </a:spcAft>
              <a:buSzPts val="1800"/>
              <a:buChar char="•"/>
            </a:pPr>
            <a:r>
              <a:rPr lang="en-US"/>
              <a:t>Unusual and </a:t>
            </a:r>
            <a:r>
              <a:rPr lang="en-US"/>
              <a:t>deprecated</a:t>
            </a:r>
            <a:r>
              <a:rPr lang="en-US"/>
              <a:t> software architecture</a:t>
            </a:r>
            <a:endParaRPr/>
          </a:p>
          <a:p>
            <a:pPr indent="-342900" lvl="0" marL="457200" rtl="0" algn="l">
              <a:lnSpc>
                <a:spcPct val="90000"/>
              </a:lnSpc>
              <a:spcBef>
                <a:spcPts val="0"/>
              </a:spcBef>
              <a:spcAft>
                <a:spcPts val="0"/>
              </a:spcAft>
              <a:buSzPts val="1800"/>
              <a:buChar char="•"/>
            </a:pPr>
            <a:r>
              <a:rPr lang="en-US"/>
              <a:t>Solution: Off the shelf components and custom software</a:t>
            </a:r>
            <a:endParaRPr/>
          </a:p>
          <a:p>
            <a:pPr indent="-342900" lvl="1" marL="914400" rtl="0" algn="l">
              <a:lnSpc>
                <a:spcPct val="90000"/>
              </a:lnSpc>
              <a:spcBef>
                <a:spcPts val="0"/>
              </a:spcBef>
              <a:spcAft>
                <a:spcPts val="0"/>
              </a:spcAft>
              <a:buSzPts val="1800"/>
              <a:buChar char="•"/>
            </a:pPr>
            <a:r>
              <a:rPr lang="en-US"/>
              <a:t>Potential brushless motor position control boards ordered for testing, decision should be made by the end of next week</a:t>
            </a:r>
            <a:endParaRPr/>
          </a:p>
          <a:p>
            <a:pPr indent="-342900" lvl="1" marL="914400" rtl="0" algn="l">
              <a:lnSpc>
                <a:spcPct val="90000"/>
              </a:lnSpc>
              <a:spcBef>
                <a:spcPts val="0"/>
              </a:spcBef>
              <a:spcAft>
                <a:spcPts val="0"/>
              </a:spcAft>
              <a:buSzPts val="1800"/>
              <a:buChar char="•"/>
            </a:pPr>
            <a:r>
              <a:rPr lang="en-US"/>
              <a:t>Master board will be replaced completely by onboard Orange Pi</a:t>
            </a:r>
            <a:endParaRPr/>
          </a:p>
          <a:p>
            <a:pPr indent="-342900" lvl="1" marL="914400" rtl="0" algn="l">
              <a:lnSpc>
                <a:spcPct val="90000"/>
              </a:lnSpc>
              <a:spcBef>
                <a:spcPts val="0"/>
              </a:spcBef>
              <a:spcAft>
                <a:spcPts val="0"/>
              </a:spcAft>
              <a:buSzPts val="1800"/>
              <a:buChar char="•"/>
            </a:pPr>
            <a:r>
              <a:rPr lang="en-US"/>
              <a:t>Total cost estimates depending on the driver become $400-$1300</a:t>
            </a:r>
            <a:endParaRPr/>
          </a:p>
          <a:p>
            <a:pPr indent="-342900" lvl="1" marL="914400" rtl="0" algn="l">
              <a:lnSpc>
                <a:spcPct val="90000"/>
              </a:lnSpc>
              <a:spcBef>
                <a:spcPts val="0"/>
              </a:spcBef>
              <a:spcAft>
                <a:spcPts val="0"/>
              </a:spcAft>
              <a:buSzPts val="1800"/>
              <a:buChar char="•"/>
            </a:pPr>
            <a:r>
              <a:rPr lang="en-US"/>
              <a:t>Vastly improved lead times also allow for additional development time on our end</a:t>
            </a:r>
            <a:endParaRPr/>
          </a:p>
          <a:p>
            <a:pPr indent="0" lvl="0" marL="228600" rtl="0" algn="l">
              <a:lnSpc>
                <a:spcPct val="90000"/>
              </a:lnSpc>
              <a:spcBef>
                <a:spcPts val="1000"/>
              </a:spcBef>
              <a:spcAft>
                <a:spcPts val="0"/>
              </a:spcAft>
              <a:buNone/>
            </a:pPr>
            <a:r>
              <a:t/>
            </a:r>
            <a:endParaRPr/>
          </a:p>
        </p:txBody>
      </p:sp>
      <p:sp>
        <p:nvSpPr>
          <p:cNvPr id="227" name="Google Shape;227;g30cd775e85d_0_19"/>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Technical Issues - Drivers and Master Board</a:t>
            </a:r>
            <a:endParaRPr/>
          </a:p>
        </p:txBody>
      </p:sp>
      <p:pic>
        <p:nvPicPr>
          <p:cNvPr id="228" name="Google Shape;228;g30cd775e85d_0_19"/>
          <p:cNvPicPr preferRelativeResize="0"/>
          <p:nvPr/>
        </p:nvPicPr>
        <p:blipFill>
          <a:blip r:embed="rId3">
            <a:alphaModFix/>
          </a:blip>
          <a:stretch>
            <a:fillRect/>
          </a:stretch>
        </p:blipFill>
        <p:spPr>
          <a:xfrm>
            <a:off x="3153875" y="4560150"/>
            <a:ext cx="2492825" cy="2083350"/>
          </a:xfrm>
          <a:prstGeom prst="rect">
            <a:avLst/>
          </a:prstGeom>
          <a:noFill/>
          <a:ln>
            <a:noFill/>
          </a:ln>
        </p:spPr>
      </p:pic>
      <p:pic>
        <p:nvPicPr>
          <p:cNvPr id="229" name="Google Shape;229;g30cd775e85d_0_19"/>
          <p:cNvPicPr preferRelativeResize="0"/>
          <p:nvPr/>
        </p:nvPicPr>
        <p:blipFill>
          <a:blip r:embed="rId4">
            <a:alphaModFix/>
          </a:blip>
          <a:stretch>
            <a:fillRect/>
          </a:stretch>
        </p:blipFill>
        <p:spPr>
          <a:xfrm>
            <a:off x="7348279" y="4560150"/>
            <a:ext cx="2094871" cy="20833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7"/>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Current Budget </a:t>
            </a:r>
            <a:endParaRPr/>
          </a:p>
        </p:txBody>
      </p:sp>
      <p:sp>
        <p:nvSpPr>
          <p:cNvPr id="235" name="Google Shape;235;p7"/>
          <p:cNvSpPr txBox="1"/>
          <p:nvPr>
            <p:ph idx="1" type="body"/>
          </p:nvPr>
        </p:nvSpPr>
        <p:spPr>
          <a:xfrm>
            <a:off x="838200" y="1298864"/>
            <a:ext cx="10515600" cy="470829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Total Available: $6000</a:t>
            </a:r>
            <a:endParaRPr/>
          </a:p>
          <a:p>
            <a:pPr indent="-342900" lvl="0" marL="457200" rtl="0" algn="l">
              <a:lnSpc>
                <a:spcPct val="90000"/>
              </a:lnSpc>
              <a:spcBef>
                <a:spcPts val="0"/>
              </a:spcBef>
              <a:spcAft>
                <a:spcPts val="0"/>
              </a:spcAft>
              <a:buSzPts val="1800"/>
              <a:buChar char="•"/>
            </a:pPr>
            <a:r>
              <a:rPr lang="en-US"/>
              <a:t>Total Spent: $2740.67</a:t>
            </a:r>
            <a:endParaRPr/>
          </a:p>
          <a:p>
            <a:pPr indent="-342900" lvl="0" marL="457200" rtl="0" algn="l">
              <a:lnSpc>
                <a:spcPct val="90000"/>
              </a:lnSpc>
              <a:spcBef>
                <a:spcPts val="0"/>
              </a:spcBef>
              <a:spcAft>
                <a:spcPts val="0"/>
              </a:spcAft>
              <a:buSzPts val="1800"/>
              <a:buChar char="•"/>
            </a:pPr>
            <a:r>
              <a:rPr lang="en-US"/>
              <a:t>Estimated Total for this semester:</a:t>
            </a:r>
            <a:endParaRPr/>
          </a:p>
          <a:p>
            <a:pPr indent="-342900" lvl="1" marL="914400" rtl="0" algn="l">
              <a:lnSpc>
                <a:spcPct val="90000"/>
              </a:lnSpc>
              <a:spcBef>
                <a:spcPts val="0"/>
              </a:spcBef>
              <a:spcAft>
                <a:spcPts val="0"/>
              </a:spcAft>
              <a:buSzPts val="1800"/>
              <a:buChar char="•"/>
            </a:pPr>
            <a:r>
              <a:rPr lang="en-US"/>
              <a:t>$3569.25 if we use the ODrive controllers</a:t>
            </a:r>
            <a:endParaRPr/>
          </a:p>
          <a:p>
            <a:pPr indent="-342900" lvl="1" marL="914400" rtl="0" algn="l">
              <a:lnSpc>
                <a:spcPct val="90000"/>
              </a:lnSpc>
              <a:spcBef>
                <a:spcPts val="0"/>
              </a:spcBef>
              <a:spcAft>
                <a:spcPts val="0"/>
              </a:spcAft>
              <a:buSzPts val="1800"/>
              <a:buChar char="•"/>
            </a:pPr>
            <a:r>
              <a:rPr lang="en-US"/>
              <a:t>$2764.18 if the ODrive imitators have enough capacity and support</a:t>
            </a:r>
            <a:endParaRPr/>
          </a:p>
          <a:p>
            <a:pPr indent="-342900" lvl="0" marL="457200" rtl="0" algn="l">
              <a:lnSpc>
                <a:spcPct val="90000"/>
              </a:lnSpc>
              <a:spcBef>
                <a:spcPts val="0"/>
              </a:spcBef>
              <a:spcAft>
                <a:spcPts val="0"/>
              </a:spcAft>
              <a:buSzPts val="1800"/>
              <a:buChar char="•"/>
            </a:pPr>
            <a:r>
              <a:rPr lang="en-US">
                <a:extLst>
                  <a:ext uri="http://customooxmlschemas.google.com/">
                    <go:slidesCustomData xmlns:go="http://customooxmlschemas.google.com/" textRoundtripDataId="1"/>
                  </a:ext>
                </a:extLst>
              </a:rPr>
              <a:t>Tentative estimate for power system cost next semester</a:t>
            </a:r>
            <a:r>
              <a:rPr lang="en-US"/>
              <a:t>: $400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0db76cbb75_0_5"/>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Plans </a:t>
            </a:r>
            <a:endParaRPr/>
          </a:p>
        </p:txBody>
      </p:sp>
      <p:sp>
        <p:nvSpPr>
          <p:cNvPr id="241" name="Google Shape;241;g30db76cbb75_0_5"/>
          <p:cNvSpPr txBox="1"/>
          <p:nvPr>
            <p:ph idx="1" type="body"/>
          </p:nvPr>
        </p:nvSpPr>
        <p:spPr>
          <a:xfrm>
            <a:off x="838200" y="1298864"/>
            <a:ext cx="10515600" cy="4708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1000"/>
              </a:spcBef>
              <a:spcAft>
                <a:spcPts val="0"/>
              </a:spcAft>
              <a:buClr>
                <a:schemeClr val="dk1"/>
              </a:buClr>
              <a:buSzPts val="2800"/>
              <a:buChar char="•"/>
            </a:pPr>
            <a:r>
              <a:rPr lang="en-US"/>
              <a:t>Week of 10/21/24</a:t>
            </a:r>
            <a:endParaRPr/>
          </a:p>
          <a:p>
            <a:pPr indent="-228600" lvl="1" marL="685800" rtl="0" algn="l">
              <a:lnSpc>
                <a:spcPct val="90000"/>
              </a:lnSpc>
              <a:spcBef>
                <a:spcPts val="1000"/>
              </a:spcBef>
              <a:spcAft>
                <a:spcPts val="0"/>
              </a:spcAft>
              <a:buSzPts val="1800"/>
              <a:buChar char="•"/>
            </a:pPr>
            <a:r>
              <a:rPr lang="en-US"/>
              <a:t>Finish fleshing out testing plan</a:t>
            </a:r>
            <a:endParaRPr/>
          </a:p>
          <a:p>
            <a:pPr indent="-228600" lvl="1" marL="685800" rtl="0" algn="l">
              <a:lnSpc>
                <a:spcPct val="90000"/>
              </a:lnSpc>
              <a:spcBef>
                <a:spcPts val="1000"/>
              </a:spcBef>
              <a:spcAft>
                <a:spcPts val="0"/>
              </a:spcAft>
              <a:buSzPts val="1800"/>
              <a:buChar char="•"/>
            </a:pPr>
            <a:r>
              <a:rPr lang="en-US"/>
              <a:t>Finish robot block diagram</a:t>
            </a:r>
            <a:endParaRPr/>
          </a:p>
          <a:p>
            <a:pPr indent="-228600" lvl="0" marL="228600" rtl="0" algn="l">
              <a:spcBef>
                <a:spcPts val="1000"/>
              </a:spcBef>
              <a:spcAft>
                <a:spcPts val="0"/>
              </a:spcAft>
              <a:buSzPts val="1800"/>
              <a:buChar char="•"/>
            </a:pPr>
            <a:r>
              <a:rPr lang="en-US"/>
              <a:t>Week of 10/28/24</a:t>
            </a:r>
            <a:endParaRPr/>
          </a:p>
          <a:p>
            <a:pPr indent="-228600" lvl="1" marL="685800" rtl="0" algn="l">
              <a:spcBef>
                <a:spcPts val="500"/>
              </a:spcBef>
              <a:spcAft>
                <a:spcPts val="0"/>
              </a:spcAft>
              <a:buSzPts val="1800"/>
              <a:buChar char="•"/>
            </a:pPr>
            <a:r>
              <a:rPr lang="en-US"/>
              <a:t>Test motor control board libraries on motors with temporary encoder</a:t>
            </a:r>
            <a:endParaRPr/>
          </a:p>
          <a:p>
            <a:pPr indent="-228600" lvl="1" marL="685800" rtl="0" algn="l">
              <a:spcBef>
                <a:spcPts val="500"/>
              </a:spcBef>
              <a:spcAft>
                <a:spcPts val="0"/>
              </a:spcAft>
              <a:buSzPts val="1800"/>
              <a:buChar char="•"/>
            </a:pPr>
            <a:r>
              <a:rPr lang="en-US"/>
              <a:t>Develop full set of endpoint equations to describe full motion of the robot</a:t>
            </a:r>
            <a:endParaRPr/>
          </a:p>
          <a:p>
            <a:pPr indent="-228600" lvl="1" marL="685800" rtl="0" algn="l">
              <a:spcBef>
                <a:spcPts val="500"/>
              </a:spcBef>
              <a:spcAft>
                <a:spcPts val="0"/>
              </a:spcAft>
              <a:buSzPts val="1800"/>
              <a:buChar char="•"/>
            </a:pPr>
            <a:r>
              <a:rPr lang="en-US"/>
              <a:t>Design inverse kinematic system to control the robot</a:t>
            </a:r>
            <a:endParaRPr/>
          </a:p>
          <a:p>
            <a:pPr indent="-228600" lvl="0" marL="228600" rtl="0" algn="l">
              <a:spcBef>
                <a:spcPts val="1000"/>
              </a:spcBef>
              <a:spcAft>
                <a:spcPts val="0"/>
              </a:spcAft>
              <a:buSzPts val="1800"/>
              <a:buChar char="•"/>
            </a:pPr>
            <a:r>
              <a:rPr lang="en-US"/>
              <a:t>Week of 11/4/24</a:t>
            </a:r>
            <a:endParaRPr/>
          </a:p>
          <a:p>
            <a:pPr indent="-228600" lvl="1" marL="685800" rtl="0" algn="l">
              <a:spcBef>
                <a:spcPts val="500"/>
              </a:spcBef>
              <a:spcAft>
                <a:spcPts val="0"/>
              </a:spcAft>
              <a:buSzPts val="1800"/>
              <a:buChar char="•"/>
            </a:pPr>
            <a:r>
              <a:rPr lang="en-US"/>
              <a:t>Order the rest of the boards after making decision</a:t>
            </a:r>
            <a:endParaRPr/>
          </a:p>
          <a:p>
            <a:pPr indent="-228600" lvl="1" marL="685800" rtl="0" algn="l">
              <a:spcBef>
                <a:spcPts val="500"/>
              </a:spcBef>
              <a:spcAft>
                <a:spcPts val="0"/>
              </a:spcAft>
              <a:buSzPts val="1800"/>
              <a:buChar char="•"/>
            </a:pPr>
            <a:r>
              <a:rPr lang="en-US"/>
              <a:t>Augment chassis to fit motor controller boards and Orange Pi</a:t>
            </a:r>
            <a:endParaRPr/>
          </a:p>
          <a:p>
            <a:pPr indent="-228600" lvl="0" marL="228600" rtl="0" algn="l">
              <a:spcBef>
                <a:spcPts val="1000"/>
              </a:spcBef>
              <a:spcAft>
                <a:spcPts val="0"/>
              </a:spcAft>
              <a:buSzPts val="1800"/>
              <a:buChar char="•"/>
            </a:pPr>
            <a:r>
              <a:rPr lang="en-US"/>
              <a:t>Week of 11/11/24</a:t>
            </a:r>
            <a:endParaRPr/>
          </a:p>
          <a:p>
            <a:pPr indent="-228600" lvl="1" marL="685800" rtl="0" algn="l">
              <a:spcBef>
                <a:spcPts val="500"/>
              </a:spcBef>
              <a:spcAft>
                <a:spcPts val="0"/>
              </a:spcAft>
              <a:buSzPts val="1800"/>
              <a:buChar char="•"/>
            </a:pPr>
            <a:r>
              <a:rPr lang="en-US"/>
              <a:t>Begin work on ROS2 implementation and robot prototype assembly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0de191a5b3_4_0"/>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Gantt Chart </a:t>
            </a:r>
            <a:endParaRPr/>
          </a:p>
        </p:txBody>
      </p:sp>
      <p:pic>
        <p:nvPicPr>
          <p:cNvPr id="247" name="Google Shape;247;g30de191a5b3_4_0"/>
          <p:cNvPicPr preferRelativeResize="0"/>
          <p:nvPr/>
        </p:nvPicPr>
        <p:blipFill>
          <a:blip r:embed="rId3">
            <a:alphaModFix/>
          </a:blip>
          <a:stretch>
            <a:fillRect/>
          </a:stretch>
        </p:blipFill>
        <p:spPr>
          <a:xfrm>
            <a:off x="838200" y="1228525"/>
            <a:ext cx="8788000" cy="506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0db76cbb75_0_15"/>
          <p:cNvSpPr txBox="1"/>
          <p:nvPr>
            <p:ph type="title"/>
          </p:nvPr>
        </p:nvSpPr>
        <p:spPr>
          <a:xfrm>
            <a:off x="838200" y="365126"/>
            <a:ext cx="10515600" cy="746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Project Objective - </a:t>
            </a:r>
            <a:r>
              <a:rPr lang="en-US">
                <a:extLst>
                  <a:ext uri="http://customooxmlschemas.google.com/">
                    <go:slidesCustomData xmlns:go="http://customooxmlschemas.google.com/" textRoundtripDataId="0"/>
                  </a:ext>
                </a:extLst>
              </a:rPr>
              <a:t>Scope Recap</a:t>
            </a:r>
            <a:endParaRPr/>
          </a:p>
        </p:txBody>
      </p:sp>
      <p:sp>
        <p:nvSpPr>
          <p:cNvPr id="91" name="Google Shape;91;g30db76cbb75_0_15"/>
          <p:cNvSpPr txBox="1"/>
          <p:nvPr>
            <p:ph idx="1" type="body"/>
          </p:nvPr>
        </p:nvSpPr>
        <p:spPr>
          <a:xfrm>
            <a:off x="838200" y="1298864"/>
            <a:ext cx="10515600" cy="4708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Problem: Advisors requires a quadruped design that can perform tasks on a field</a:t>
            </a:r>
            <a:endParaRPr/>
          </a:p>
          <a:p>
            <a:pPr indent="-342900" lvl="0" marL="457200" rtl="0" algn="l">
              <a:spcBef>
                <a:spcPts val="0"/>
              </a:spcBef>
              <a:spcAft>
                <a:spcPts val="0"/>
              </a:spcAft>
              <a:buSzPts val="1800"/>
              <a:buChar char="•"/>
            </a:pPr>
            <a:r>
              <a:rPr lang="en-US"/>
              <a:t>Objectives: Create a quadruped robot</a:t>
            </a:r>
            <a:endParaRPr/>
          </a:p>
          <a:p>
            <a:pPr indent="-381000" lvl="0" marL="1371600" rtl="0" algn="l">
              <a:spcBef>
                <a:spcPts val="0"/>
              </a:spcBef>
              <a:spcAft>
                <a:spcPts val="0"/>
              </a:spcAft>
              <a:buSzPts val="2400"/>
              <a:buFont typeface="Calibri"/>
              <a:buAutoNum type="arabicPeriod"/>
            </a:pPr>
            <a:r>
              <a:rPr lang="en-US" sz="2600"/>
              <a:t>ROS2 Humble Compatible</a:t>
            </a:r>
            <a:endParaRPr sz="2600"/>
          </a:p>
          <a:p>
            <a:pPr indent="-381000" lvl="0" marL="1371600" rtl="0" algn="l">
              <a:spcBef>
                <a:spcPts val="0"/>
              </a:spcBef>
              <a:spcAft>
                <a:spcPts val="0"/>
              </a:spcAft>
              <a:buSzPts val="2400"/>
              <a:buFont typeface="Calibri"/>
              <a:buAutoNum type="arabicPeriod"/>
            </a:pPr>
            <a:r>
              <a:rPr lang="en-US" sz="2600"/>
              <a:t>Autonomous</a:t>
            </a:r>
            <a:endParaRPr sz="2600"/>
          </a:p>
          <a:p>
            <a:pPr indent="-381000" lvl="0" marL="1371600" rtl="0" algn="l">
              <a:spcBef>
                <a:spcPts val="0"/>
              </a:spcBef>
              <a:spcAft>
                <a:spcPts val="0"/>
              </a:spcAft>
              <a:buSzPts val="2400"/>
              <a:buFont typeface="Calibri"/>
              <a:buAutoNum type="arabicPeriod"/>
            </a:pPr>
            <a:r>
              <a:rPr lang="en-US" sz="2600"/>
              <a:t>1-2 Hour battery life</a:t>
            </a:r>
            <a:endParaRPr sz="2600"/>
          </a:p>
          <a:p>
            <a:pPr indent="-381000" lvl="0" marL="1371600" rtl="0" algn="l">
              <a:spcBef>
                <a:spcPts val="0"/>
              </a:spcBef>
              <a:spcAft>
                <a:spcPts val="0"/>
              </a:spcAft>
              <a:buSzPts val="2400"/>
              <a:buFont typeface="Calibri"/>
              <a:buAutoNum type="arabicPeriod"/>
            </a:pPr>
            <a:r>
              <a:rPr lang="en-US" sz="2600"/>
              <a:t>Able to navigate to four points in a field</a:t>
            </a:r>
            <a:endParaRPr sz="2600"/>
          </a:p>
          <a:p>
            <a:pPr indent="-381000" lvl="0" marL="1371600" rtl="0" algn="l">
              <a:spcBef>
                <a:spcPts val="0"/>
              </a:spcBef>
              <a:spcAft>
                <a:spcPts val="0"/>
              </a:spcAft>
              <a:buSzPts val="2400"/>
              <a:buFont typeface="Calibri"/>
              <a:buAutoNum type="arabicPeriod"/>
            </a:pPr>
            <a:r>
              <a:rPr lang="en-US" sz="2600"/>
              <a:t>Enclosed, easily storable design</a:t>
            </a:r>
            <a:endParaRPr sz="2600"/>
          </a:p>
          <a:p>
            <a:pPr indent="-381000" lvl="0" marL="1371600" rtl="0" algn="l">
              <a:spcBef>
                <a:spcPts val="0"/>
              </a:spcBef>
              <a:spcAft>
                <a:spcPts val="0"/>
              </a:spcAft>
              <a:buSzPts val="2400"/>
              <a:buFont typeface="Calibri"/>
              <a:buAutoNum type="arabicPeriod"/>
            </a:pPr>
            <a:r>
              <a:rPr lang="en-US" sz="2600"/>
              <a:t>Red for school spirit (Go Utes!)</a:t>
            </a:r>
            <a:endParaRPr sz="2600"/>
          </a:p>
          <a:p>
            <a:pPr indent="-342900" lvl="0" marL="457200" rtl="0" algn="l">
              <a:spcBef>
                <a:spcPts val="0"/>
              </a:spcBef>
              <a:spcAft>
                <a:spcPts val="0"/>
              </a:spcAft>
              <a:buSzPts val="1800"/>
              <a:buChar char="•"/>
            </a:pPr>
            <a:r>
              <a:rPr lang="en-US"/>
              <a:t>Final design will be able to achieve all objectives at a reasonable price and can be expanded on in the future to provide more </a:t>
            </a:r>
            <a:r>
              <a:rPr lang="en-US"/>
              <a:t>advanced</a:t>
            </a:r>
            <a:r>
              <a:rPr lang="en-US"/>
              <a:t> functions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Concepts </a:t>
            </a:r>
            <a:r>
              <a:rPr lang="en-US"/>
              <a:t>- </a:t>
            </a:r>
            <a:r>
              <a:rPr lang="en-US"/>
              <a:t>Dual Purpose Lid with Case</a:t>
            </a:r>
            <a:endParaRPr/>
          </a:p>
        </p:txBody>
      </p:sp>
      <p:sp>
        <p:nvSpPr>
          <p:cNvPr id="97" name="Google Shape;97;p3"/>
          <p:cNvSpPr txBox="1"/>
          <p:nvPr>
            <p:ph idx="1" type="body"/>
          </p:nvPr>
        </p:nvSpPr>
        <p:spPr>
          <a:xfrm>
            <a:off x="7429500" y="1298875"/>
            <a:ext cx="3924300" cy="4708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Protects electronics and motors</a:t>
            </a:r>
            <a:endParaRPr/>
          </a:p>
          <a:p>
            <a:pPr indent="-342900" lvl="0" marL="457200" rtl="0" algn="l">
              <a:lnSpc>
                <a:spcPct val="90000"/>
              </a:lnSpc>
              <a:spcBef>
                <a:spcPts val="0"/>
              </a:spcBef>
              <a:spcAft>
                <a:spcPts val="0"/>
              </a:spcAft>
              <a:buSzPts val="1800"/>
              <a:buChar char="●"/>
            </a:pPr>
            <a:r>
              <a:rPr lang="en-US"/>
              <a:t>Reduces components require for carrying case</a:t>
            </a:r>
            <a:endParaRPr/>
          </a:p>
          <a:p>
            <a:pPr indent="-342900" lvl="0" marL="457200" rtl="0" algn="l">
              <a:lnSpc>
                <a:spcPct val="90000"/>
              </a:lnSpc>
              <a:spcBef>
                <a:spcPts val="0"/>
              </a:spcBef>
              <a:spcAft>
                <a:spcPts val="0"/>
              </a:spcAft>
              <a:buSzPts val="1800"/>
              <a:buChar char="●"/>
            </a:pPr>
            <a:r>
              <a:rPr lang="en-US"/>
              <a:t>Pros: weather cover, easy storage</a:t>
            </a:r>
            <a:endParaRPr/>
          </a:p>
          <a:p>
            <a:pPr indent="-342900" lvl="0" marL="457200" rtl="0" algn="l">
              <a:lnSpc>
                <a:spcPct val="90000"/>
              </a:lnSpc>
              <a:spcBef>
                <a:spcPts val="0"/>
              </a:spcBef>
              <a:spcAft>
                <a:spcPts val="0"/>
              </a:spcAft>
              <a:buSzPts val="1800"/>
              <a:buChar char="●"/>
            </a:pPr>
            <a:r>
              <a:rPr lang="en-US"/>
              <a:t>Cons: not easily removable</a:t>
            </a:r>
            <a:endParaRPr/>
          </a:p>
        </p:txBody>
      </p:sp>
      <p:pic>
        <p:nvPicPr>
          <p:cNvPr id="98" name="Google Shape;98;p3"/>
          <p:cNvPicPr preferRelativeResize="0"/>
          <p:nvPr/>
        </p:nvPicPr>
        <p:blipFill>
          <a:blip r:embed="rId3">
            <a:alphaModFix/>
          </a:blip>
          <a:stretch>
            <a:fillRect/>
          </a:stretch>
        </p:blipFill>
        <p:spPr>
          <a:xfrm>
            <a:off x="838200" y="1298875"/>
            <a:ext cx="3295650" cy="2476500"/>
          </a:xfrm>
          <a:prstGeom prst="rect">
            <a:avLst/>
          </a:prstGeom>
          <a:noFill/>
          <a:ln>
            <a:noFill/>
          </a:ln>
        </p:spPr>
      </p:pic>
      <p:pic>
        <p:nvPicPr>
          <p:cNvPr id="99" name="Google Shape;99;p3"/>
          <p:cNvPicPr preferRelativeResize="0"/>
          <p:nvPr/>
        </p:nvPicPr>
        <p:blipFill>
          <a:blip r:embed="rId4">
            <a:alphaModFix/>
          </a:blip>
          <a:stretch>
            <a:fillRect/>
          </a:stretch>
        </p:blipFill>
        <p:spPr>
          <a:xfrm>
            <a:off x="4133850" y="1298875"/>
            <a:ext cx="3295650" cy="2476500"/>
          </a:xfrm>
          <a:prstGeom prst="rect">
            <a:avLst/>
          </a:prstGeom>
          <a:noFill/>
          <a:ln>
            <a:noFill/>
          </a:ln>
        </p:spPr>
      </p:pic>
      <p:pic>
        <p:nvPicPr>
          <p:cNvPr id="100" name="Google Shape;100;p3"/>
          <p:cNvPicPr preferRelativeResize="0"/>
          <p:nvPr/>
        </p:nvPicPr>
        <p:blipFill rotWithShape="1">
          <a:blip r:embed="rId5">
            <a:alphaModFix/>
          </a:blip>
          <a:srcRect b="179" l="0" r="0" t="179"/>
          <a:stretch/>
        </p:blipFill>
        <p:spPr>
          <a:xfrm>
            <a:off x="838200" y="3535400"/>
            <a:ext cx="3295650" cy="2466975"/>
          </a:xfrm>
          <a:prstGeom prst="rect">
            <a:avLst/>
          </a:prstGeom>
          <a:noFill/>
          <a:ln>
            <a:noFill/>
          </a:ln>
        </p:spPr>
      </p:pic>
      <p:pic>
        <p:nvPicPr>
          <p:cNvPr id="101" name="Google Shape;101;p3"/>
          <p:cNvPicPr preferRelativeResize="0"/>
          <p:nvPr/>
        </p:nvPicPr>
        <p:blipFill>
          <a:blip r:embed="rId6">
            <a:alphaModFix/>
          </a:blip>
          <a:stretch>
            <a:fillRect/>
          </a:stretch>
        </p:blipFill>
        <p:spPr>
          <a:xfrm>
            <a:off x="4133850" y="3530638"/>
            <a:ext cx="3295650" cy="247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838200" y="365126"/>
            <a:ext cx="10515600" cy="74670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 Analysis - </a:t>
            </a:r>
            <a:r>
              <a:rPr lang="en-US"/>
              <a:t>Actuator</a:t>
            </a:r>
            <a:r>
              <a:rPr lang="en-US"/>
              <a:t> Torque</a:t>
            </a:r>
            <a:endParaRPr/>
          </a:p>
        </p:txBody>
      </p:sp>
      <p:sp>
        <p:nvSpPr>
          <p:cNvPr id="107" name="Google Shape;107;p4"/>
          <p:cNvSpPr txBox="1"/>
          <p:nvPr>
            <p:ph idx="1" type="body"/>
          </p:nvPr>
        </p:nvSpPr>
        <p:spPr>
          <a:xfrm>
            <a:off x="8067625" y="1298875"/>
            <a:ext cx="3286200" cy="4708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Analysis</a:t>
            </a:r>
            <a:r>
              <a:rPr lang="en-US"/>
              <a:t> done in “worst case scenario”</a:t>
            </a:r>
            <a:endParaRPr/>
          </a:p>
          <a:p>
            <a:pPr indent="-228600" lvl="0" marL="228600" rtl="0" algn="l">
              <a:lnSpc>
                <a:spcPct val="90000"/>
              </a:lnSpc>
              <a:spcBef>
                <a:spcPts val="1000"/>
              </a:spcBef>
              <a:spcAft>
                <a:spcPts val="0"/>
              </a:spcAft>
              <a:buClr>
                <a:schemeClr val="dk1"/>
              </a:buClr>
              <a:buSzPts val="2800"/>
              <a:buChar char="•"/>
            </a:pPr>
            <a:r>
              <a:rPr lang="en-US"/>
              <a:t>Calculate Gear Ratio</a:t>
            </a:r>
            <a:endParaRPr/>
          </a:p>
          <a:p>
            <a:pPr indent="-228600" lvl="0" marL="228600" rtl="0" algn="l">
              <a:lnSpc>
                <a:spcPct val="90000"/>
              </a:lnSpc>
              <a:spcBef>
                <a:spcPts val="1000"/>
              </a:spcBef>
              <a:spcAft>
                <a:spcPts val="0"/>
              </a:spcAft>
              <a:buClr>
                <a:schemeClr val="dk1"/>
              </a:buClr>
              <a:buSzPts val="2800"/>
              <a:buChar char="•"/>
            </a:pPr>
            <a:r>
              <a:rPr lang="en-US"/>
              <a:t>Calculate peak torque of brushless motor</a:t>
            </a:r>
            <a:endParaRPr/>
          </a:p>
          <a:p>
            <a:pPr indent="-228600" lvl="0" marL="228600" rtl="0" algn="l">
              <a:spcBef>
                <a:spcPts val="1000"/>
              </a:spcBef>
              <a:spcAft>
                <a:spcPts val="0"/>
              </a:spcAft>
              <a:buSzPts val="2800"/>
              <a:buChar char="•"/>
            </a:pPr>
            <a:r>
              <a:rPr lang="en-US"/>
              <a:t>Calculate possible acceleration</a:t>
            </a:r>
            <a:endParaRPr/>
          </a:p>
        </p:txBody>
      </p:sp>
      <p:pic>
        <p:nvPicPr>
          <p:cNvPr id="108" name="Google Shape;108;p4"/>
          <p:cNvPicPr preferRelativeResize="0"/>
          <p:nvPr/>
        </p:nvPicPr>
        <p:blipFill>
          <a:blip r:embed="rId3">
            <a:alphaModFix/>
          </a:blip>
          <a:stretch>
            <a:fillRect/>
          </a:stretch>
        </p:blipFill>
        <p:spPr>
          <a:xfrm>
            <a:off x="1530088" y="1372550"/>
            <a:ext cx="5703499" cy="2349225"/>
          </a:xfrm>
          <a:prstGeom prst="rect">
            <a:avLst/>
          </a:prstGeom>
          <a:noFill/>
          <a:ln>
            <a:noFill/>
          </a:ln>
        </p:spPr>
      </p:pic>
      <p:pic>
        <p:nvPicPr>
          <p:cNvPr id="109" name="Google Shape;109;p4"/>
          <p:cNvPicPr preferRelativeResize="0"/>
          <p:nvPr/>
        </p:nvPicPr>
        <p:blipFill>
          <a:blip r:embed="rId4">
            <a:alphaModFix/>
          </a:blip>
          <a:stretch>
            <a:fillRect/>
          </a:stretch>
        </p:blipFill>
        <p:spPr>
          <a:xfrm>
            <a:off x="1957275" y="3982500"/>
            <a:ext cx="4849126" cy="2427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0de191a5b3_3_9"/>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 Analysis - Actuator Torque</a:t>
            </a:r>
            <a:endParaRPr/>
          </a:p>
        </p:txBody>
      </p:sp>
      <p:sp>
        <p:nvSpPr>
          <p:cNvPr id="115" name="Google Shape;115;g30de191a5b3_3_9"/>
          <p:cNvSpPr txBox="1"/>
          <p:nvPr>
            <p:ph idx="1" type="body"/>
          </p:nvPr>
        </p:nvSpPr>
        <p:spPr>
          <a:xfrm>
            <a:off x="838225" y="1298875"/>
            <a:ext cx="2818200" cy="4708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80000"/>
              </a:lnSpc>
              <a:spcBef>
                <a:spcPts val="0"/>
              </a:spcBef>
              <a:spcAft>
                <a:spcPts val="0"/>
              </a:spcAft>
              <a:buNone/>
            </a:pPr>
            <a:r>
              <a:rPr lang="en-US" sz="2200"/>
              <a:t>Torque = Kt*Current*Gear Ratio</a:t>
            </a:r>
            <a:endParaRPr sz="2200"/>
          </a:p>
          <a:p>
            <a:pPr indent="0" lvl="0" marL="228600" rtl="0" algn="l">
              <a:lnSpc>
                <a:spcPct val="80000"/>
              </a:lnSpc>
              <a:spcBef>
                <a:spcPts val="1000"/>
              </a:spcBef>
              <a:spcAft>
                <a:spcPts val="0"/>
              </a:spcAft>
              <a:buNone/>
            </a:pPr>
            <a:r>
              <a:t/>
            </a:r>
            <a:endParaRPr sz="2200"/>
          </a:p>
          <a:p>
            <a:pPr indent="0" lvl="0" marL="0" rtl="0" algn="l">
              <a:lnSpc>
                <a:spcPct val="80000"/>
              </a:lnSpc>
              <a:spcBef>
                <a:spcPts val="1000"/>
              </a:spcBef>
              <a:spcAft>
                <a:spcPts val="0"/>
              </a:spcAft>
              <a:buNone/>
            </a:pPr>
            <a:r>
              <a:rPr lang="en-US" sz="2200"/>
              <a:t>Gear Ratio  = R3/R1 * R4/R2</a:t>
            </a:r>
            <a:endParaRPr sz="2200"/>
          </a:p>
          <a:p>
            <a:pPr indent="0" lvl="0" marL="0" rtl="0" algn="l">
              <a:lnSpc>
                <a:spcPct val="80000"/>
              </a:lnSpc>
              <a:spcBef>
                <a:spcPts val="1000"/>
              </a:spcBef>
              <a:spcAft>
                <a:spcPts val="0"/>
              </a:spcAft>
              <a:buNone/>
            </a:pPr>
            <a:r>
              <a:t/>
            </a:r>
            <a:endParaRPr sz="2200"/>
          </a:p>
          <a:p>
            <a:pPr indent="0" lvl="0" marL="0" rtl="0" algn="l">
              <a:lnSpc>
                <a:spcPct val="80000"/>
              </a:lnSpc>
              <a:spcBef>
                <a:spcPts val="1000"/>
              </a:spcBef>
              <a:spcAft>
                <a:spcPts val="0"/>
              </a:spcAft>
              <a:buNone/>
            </a:pPr>
            <a:r>
              <a:rPr lang="en-US" sz="2200"/>
              <a:t>Force =  m*g</a:t>
            </a:r>
            <a:endParaRPr sz="2200"/>
          </a:p>
          <a:p>
            <a:pPr indent="0" lvl="0" marL="0" rtl="0" algn="l">
              <a:lnSpc>
                <a:spcPct val="80000"/>
              </a:lnSpc>
              <a:spcBef>
                <a:spcPts val="1000"/>
              </a:spcBef>
              <a:spcAft>
                <a:spcPts val="0"/>
              </a:spcAft>
              <a:buNone/>
            </a:pPr>
            <a:r>
              <a:t/>
            </a:r>
            <a:endParaRPr sz="2200"/>
          </a:p>
          <a:p>
            <a:pPr indent="0" lvl="0" marL="0" rtl="0" algn="l">
              <a:lnSpc>
                <a:spcPct val="80000"/>
              </a:lnSpc>
              <a:spcBef>
                <a:spcPts val="1000"/>
              </a:spcBef>
              <a:spcAft>
                <a:spcPts val="0"/>
              </a:spcAft>
              <a:buNone/>
            </a:pPr>
            <a:r>
              <a:rPr lang="en-US" sz="2200"/>
              <a:t>Resistance Torque = 0.5*Force*L</a:t>
            </a:r>
            <a:endParaRPr sz="2200"/>
          </a:p>
          <a:p>
            <a:pPr indent="0" lvl="0" marL="0" rtl="0" algn="l">
              <a:lnSpc>
                <a:spcPct val="80000"/>
              </a:lnSpc>
              <a:spcBef>
                <a:spcPts val="1000"/>
              </a:spcBef>
              <a:spcAft>
                <a:spcPts val="0"/>
              </a:spcAft>
              <a:buNone/>
            </a:pPr>
            <a:r>
              <a:t/>
            </a:r>
            <a:endParaRPr sz="2200"/>
          </a:p>
          <a:p>
            <a:pPr indent="0" lvl="0" marL="0" rtl="0" algn="l">
              <a:lnSpc>
                <a:spcPct val="80000"/>
              </a:lnSpc>
              <a:spcBef>
                <a:spcPts val="1000"/>
              </a:spcBef>
              <a:spcAft>
                <a:spcPts val="0"/>
              </a:spcAft>
              <a:buNone/>
            </a:pPr>
            <a:r>
              <a:rPr lang="en-US" sz="2200"/>
              <a:t>Net Force = Force at Actuator - Force of Gravity</a:t>
            </a:r>
            <a:endParaRPr sz="2200"/>
          </a:p>
        </p:txBody>
      </p:sp>
      <p:sp>
        <p:nvSpPr>
          <p:cNvPr id="116" name="Google Shape;116;g30de191a5b3_3_9"/>
          <p:cNvSpPr txBox="1"/>
          <p:nvPr/>
        </p:nvSpPr>
        <p:spPr>
          <a:xfrm>
            <a:off x="4810788" y="3775125"/>
            <a:ext cx="6543000" cy="23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Calibri"/>
                <a:ea typeface="Calibri"/>
                <a:cs typeface="Calibri"/>
                <a:sym typeface="Calibri"/>
              </a:rPr>
              <a:t>Results</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Gear Ratio = 9.52</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Torque Output = 3.57 Nm</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lang="en-US" sz="2800">
                <a:solidFill>
                  <a:schemeClr val="dk1"/>
                </a:solidFill>
                <a:latin typeface="Calibri"/>
                <a:ea typeface="Calibri"/>
                <a:cs typeface="Calibri"/>
                <a:sym typeface="Calibri"/>
              </a:rPr>
              <a:t>Vertical Acceleration = 28.38 m/s</a:t>
            </a:r>
            <a:r>
              <a:rPr baseline="30000" lang="en-US" sz="2800">
                <a:solidFill>
                  <a:schemeClr val="dk1"/>
                </a:solidFill>
                <a:latin typeface="Calibri"/>
                <a:ea typeface="Calibri"/>
                <a:cs typeface="Calibri"/>
                <a:sym typeface="Calibri"/>
              </a:rPr>
              <a:t>2</a:t>
            </a:r>
            <a:endParaRPr baseline="30000" sz="2800">
              <a:solidFill>
                <a:schemeClr val="dk1"/>
              </a:solidFill>
              <a:latin typeface="Calibri"/>
              <a:ea typeface="Calibri"/>
              <a:cs typeface="Calibri"/>
              <a:sym typeface="Calibri"/>
            </a:endParaRPr>
          </a:p>
        </p:txBody>
      </p:sp>
      <p:pic>
        <p:nvPicPr>
          <p:cNvPr id="117" name="Google Shape;117;g30de191a5b3_3_9"/>
          <p:cNvPicPr preferRelativeResize="0"/>
          <p:nvPr/>
        </p:nvPicPr>
        <p:blipFill>
          <a:blip r:embed="rId3">
            <a:alphaModFix/>
          </a:blip>
          <a:stretch>
            <a:fillRect/>
          </a:stretch>
        </p:blipFill>
        <p:spPr>
          <a:xfrm>
            <a:off x="5539725" y="1298863"/>
            <a:ext cx="5085132" cy="254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0d09f99cdc_2_8"/>
          <p:cNvSpPr txBox="1"/>
          <p:nvPr>
            <p:ph idx="1" type="body"/>
          </p:nvPr>
        </p:nvSpPr>
        <p:spPr>
          <a:xfrm>
            <a:off x="7429500" y="1298875"/>
            <a:ext cx="3924300" cy="470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lang="en-US"/>
              <a:t>This concept is based off of the “untethered” constraint of our robot. This semester’s scope is limited to making the robot move but we’re likely to pursue this design next semester.</a:t>
            </a:r>
            <a:endParaRPr/>
          </a:p>
          <a:p>
            <a:pPr indent="0" lvl="0" marL="0" rtl="0" algn="l">
              <a:lnSpc>
                <a:spcPct val="100000"/>
              </a:lnSpc>
              <a:spcBef>
                <a:spcPts val="1000"/>
              </a:spcBef>
              <a:spcAft>
                <a:spcPts val="1000"/>
              </a:spcAft>
              <a:buClr>
                <a:schemeClr val="dk1"/>
              </a:buClr>
              <a:buSzPts val="1100"/>
              <a:buFont typeface="Arial"/>
              <a:buNone/>
            </a:pPr>
            <a:r>
              <a:t/>
            </a:r>
            <a:endParaRPr/>
          </a:p>
        </p:txBody>
      </p:sp>
      <p:sp>
        <p:nvSpPr>
          <p:cNvPr id="123" name="Google Shape;123;g30d09f99cdc_2_8"/>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Design Concepts - Untethered Power System</a:t>
            </a:r>
            <a:endParaRPr/>
          </a:p>
        </p:txBody>
      </p:sp>
      <p:pic>
        <p:nvPicPr>
          <p:cNvPr id="124" name="Google Shape;124;g30d09f99cdc_2_8"/>
          <p:cNvPicPr preferRelativeResize="0"/>
          <p:nvPr/>
        </p:nvPicPr>
        <p:blipFill rotWithShape="1">
          <a:blip r:embed="rId3">
            <a:alphaModFix/>
          </a:blip>
          <a:srcRect b="18839" l="16387" r="16808" t="16552"/>
          <a:stretch/>
        </p:blipFill>
        <p:spPr>
          <a:xfrm>
            <a:off x="838200" y="1298875"/>
            <a:ext cx="6591301" cy="4933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0cd775e85d_0_0"/>
          <p:cNvSpPr txBox="1"/>
          <p:nvPr>
            <p:ph type="title"/>
          </p:nvPr>
        </p:nvSpPr>
        <p:spPr>
          <a:xfrm>
            <a:off x="838200" y="22657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 Analysis - </a:t>
            </a:r>
            <a:endParaRPr/>
          </a:p>
          <a:p>
            <a:pPr indent="0" lvl="0" marL="0" rtl="0" algn="l">
              <a:lnSpc>
                <a:spcPct val="90000"/>
              </a:lnSpc>
              <a:spcBef>
                <a:spcPts val="0"/>
              </a:spcBef>
              <a:spcAft>
                <a:spcPts val="0"/>
              </a:spcAft>
              <a:buClr>
                <a:schemeClr val="dk1"/>
              </a:buClr>
              <a:buSzPct val="100000"/>
              <a:buFont typeface="Calibri"/>
              <a:buNone/>
            </a:pPr>
            <a:r>
              <a:rPr lang="en-US"/>
              <a:t>System Cooling Requirements</a:t>
            </a:r>
            <a:endParaRPr/>
          </a:p>
        </p:txBody>
      </p:sp>
      <p:sp>
        <p:nvSpPr>
          <p:cNvPr id="130" name="Google Shape;130;g30cd775e85d_0_0"/>
          <p:cNvSpPr txBox="1"/>
          <p:nvPr>
            <p:ph idx="1" type="body"/>
          </p:nvPr>
        </p:nvSpPr>
        <p:spPr>
          <a:xfrm>
            <a:off x="838200" y="1298864"/>
            <a:ext cx="10515600" cy="47082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0"/>
              </a:spcBef>
              <a:spcAft>
                <a:spcPts val="0"/>
              </a:spcAft>
              <a:buSzPts val="1800"/>
              <a:buChar char="•"/>
            </a:pPr>
            <a:r>
              <a:rPr lang="en-US"/>
              <a:t>Most chips in system have a 150C limit</a:t>
            </a:r>
            <a:endParaRPr/>
          </a:p>
          <a:p>
            <a:pPr indent="-342900" lvl="0" marL="457200" rtl="0" algn="l">
              <a:lnSpc>
                <a:spcPct val="115000"/>
              </a:lnSpc>
              <a:spcBef>
                <a:spcPts val="0"/>
              </a:spcBef>
              <a:spcAft>
                <a:spcPts val="0"/>
              </a:spcAft>
              <a:buSzPts val="1800"/>
              <a:buChar char="•"/>
            </a:pPr>
            <a:r>
              <a:rPr lang="en-US"/>
              <a:t>At team estimates, forced cooling/fans may be considered</a:t>
            </a:r>
            <a:endParaRPr/>
          </a:p>
          <a:p>
            <a:pPr indent="-342900" lvl="0" marL="457200" rtl="0" algn="l">
              <a:lnSpc>
                <a:spcPct val="115000"/>
              </a:lnSpc>
              <a:spcBef>
                <a:spcPts val="0"/>
              </a:spcBef>
              <a:spcAft>
                <a:spcPts val="0"/>
              </a:spcAft>
              <a:buSzPts val="1800"/>
              <a:buChar char="•"/>
            </a:pPr>
            <a:r>
              <a:rPr lang="en-US"/>
              <a:t>Temperatures will be monitored for final conclusion</a:t>
            </a:r>
            <a:endParaRPr/>
          </a:p>
        </p:txBody>
      </p:sp>
      <p:graphicFrame>
        <p:nvGraphicFramePr>
          <p:cNvPr id="131" name="Google Shape;131;g30cd775e85d_0_0"/>
          <p:cNvGraphicFramePr/>
          <p:nvPr/>
        </p:nvGraphicFramePr>
        <p:xfrm>
          <a:off x="2187075" y="4386675"/>
          <a:ext cx="3000000" cy="3000000"/>
        </p:xfrm>
        <a:graphic>
          <a:graphicData uri="http://schemas.openxmlformats.org/drawingml/2006/table">
            <a:tbl>
              <a:tblPr>
                <a:noFill/>
                <a:tableStyleId>{04A0DFC6-65B1-43ED-A620-3B31D345668A}</a:tableStyleId>
              </a:tblPr>
              <a:tblGrid>
                <a:gridCol w="2605950"/>
                <a:gridCol w="2605950"/>
                <a:gridCol w="2605950"/>
              </a:tblGrid>
              <a:tr h="405100">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Source</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Power [W]</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Velocity</a:t>
                      </a:r>
                      <a:r>
                        <a:rPr lang="en-US" sz="1600">
                          <a:latin typeface="Times New Roman"/>
                          <a:ea typeface="Times New Roman"/>
                          <a:cs typeface="Times New Roman"/>
                          <a:sym typeface="Times New Roman"/>
                        </a:rPr>
                        <a:t> [m/s]</a:t>
                      </a:r>
                      <a:endParaRPr sz="1600">
                        <a:latin typeface="Times New Roman"/>
                        <a:ea typeface="Times New Roman"/>
                        <a:cs typeface="Times New Roman"/>
                        <a:sym typeface="Times New Roman"/>
                      </a:endParaRPr>
                    </a:p>
                  </a:txBody>
                  <a:tcPr marT="63500" marB="63500" marR="63500" marL="63500"/>
                </a:tc>
              </a:tr>
              <a:tr h="405100">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ODRI Limit</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288</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1.56391</a:t>
                      </a:r>
                      <a:endParaRPr sz="1600">
                        <a:latin typeface="Times New Roman"/>
                        <a:ea typeface="Times New Roman"/>
                        <a:cs typeface="Times New Roman"/>
                        <a:sym typeface="Times New Roman"/>
                      </a:endParaRPr>
                    </a:p>
                  </a:txBody>
                  <a:tcPr marT="63500" marB="63500" marR="63500" marL="63500"/>
                </a:tc>
              </a:tr>
              <a:tr h="405100">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Team Estimated Average</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180</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0.61034</a:t>
                      </a:r>
                      <a:endParaRPr sz="1600">
                        <a:latin typeface="Times New Roman"/>
                        <a:ea typeface="Times New Roman"/>
                        <a:cs typeface="Times New Roman"/>
                        <a:sym typeface="Times New Roman"/>
                      </a:endParaRPr>
                    </a:p>
                  </a:txBody>
                  <a:tcPr marT="63500" marB="63500" marR="63500" marL="63500"/>
                </a:tc>
              </a:tr>
              <a:tr h="405100">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ODRI Average</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10</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0.067746</a:t>
                      </a:r>
                      <a:endParaRPr sz="1600">
                        <a:latin typeface="Times New Roman"/>
                        <a:ea typeface="Times New Roman"/>
                        <a:cs typeface="Times New Roman"/>
                        <a:sym typeface="Times New Roman"/>
                      </a:endParaRPr>
                    </a:p>
                  </a:txBody>
                  <a:tcPr marT="63500" marB="63500" marR="63500" marL="63500"/>
                </a:tc>
              </a:tr>
            </a:tbl>
          </a:graphicData>
        </a:graphic>
      </p:graphicFrame>
      <p:graphicFrame>
        <p:nvGraphicFramePr>
          <p:cNvPr id="132" name="Google Shape;132;g30cd775e85d_0_0"/>
          <p:cNvGraphicFramePr/>
          <p:nvPr/>
        </p:nvGraphicFramePr>
        <p:xfrm>
          <a:off x="1249950" y="3102025"/>
          <a:ext cx="3000000" cy="3000000"/>
        </p:xfrm>
        <a:graphic>
          <a:graphicData uri="http://schemas.openxmlformats.org/drawingml/2006/table">
            <a:tbl>
              <a:tblPr>
                <a:noFill/>
                <a:tableStyleId>{04A0DFC6-65B1-43ED-A620-3B31D345668A}</a:tableStyleId>
              </a:tblPr>
              <a:tblGrid>
                <a:gridCol w="1076900"/>
                <a:gridCol w="1076900"/>
                <a:gridCol w="1076900"/>
                <a:gridCol w="1076900"/>
                <a:gridCol w="1076900"/>
                <a:gridCol w="1076900"/>
                <a:gridCol w="1076900"/>
                <a:gridCol w="1076900"/>
                <a:gridCol w="1076900"/>
              </a:tblGrid>
              <a:tr h="598850">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Property</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k</a:t>
                      </a:r>
                      <a:r>
                        <a:rPr baseline="-25000" lang="en-US" sz="1600">
                          <a:latin typeface="Times New Roman"/>
                          <a:ea typeface="Times New Roman"/>
                          <a:cs typeface="Times New Roman"/>
                          <a:sym typeface="Times New Roman"/>
                        </a:rPr>
                        <a:t>air</a:t>
                      </a:r>
                      <a:r>
                        <a:rPr lang="en-US" sz="1600">
                          <a:latin typeface="Times New Roman"/>
                          <a:ea typeface="Times New Roman"/>
                          <a:cs typeface="Times New Roman"/>
                          <a:sym typeface="Times New Roman"/>
                        </a:rPr>
                        <a:t> [W/mK]</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A</a:t>
                      </a:r>
                      <a:r>
                        <a:rPr baseline="-25000" lang="en-US" sz="1600">
                          <a:latin typeface="Times New Roman"/>
                          <a:ea typeface="Times New Roman"/>
                          <a:cs typeface="Times New Roman"/>
                          <a:sym typeface="Times New Roman"/>
                        </a:rPr>
                        <a:t>board</a:t>
                      </a:r>
                      <a:r>
                        <a:rPr lang="en-US" sz="1600">
                          <a:latin typeface="Times New Roman"/>
                          <a:ea typeface="Times New Roman"/>
                          <a:cs typeface="Times New Roman"/>
                          <a:sym typeface="Times New Roman"/>
                        </a:rPr>
                        <a:t> [m]</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Pr</a:t>
                      </a:r>
                      <a:r>
                        <a:rPr baseline="-25000" lang="en-US" sz="1500">
                          <a:latin typeface="Times New Roman"/>
                          <a:ea typeface="Times New Roman"/>
                          <a:cs typeface="Times New Roman"/>
                          <a:sym typeface="Times New Roman"/>
                        </a:rPr>
                        <a:t>air</a:t>
                      </a:r>
                      <a:endParaRPr baseline="-25000" sz="15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kSi [W/mK]</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t</a:t>
                      </a:r>
                      <a:r>
                        <a:rPr baseline="-25000" lang="en-US" sz="1600">
                          <a:latin typeface="Times New Roman"/>
                          <a:ea typeface="Times New Roman"/>
                          <a:cs typeface="Times New Roman"/>
                          <a:sym typeface="Times New Roman"/>
                        </a:rPr>
                        <a:t>board</a:t>
                      </a:r>
                      <a:r>
                        <a:rPr lang="en-US" sz="1600">
                          <a:latin typeface="Times New Roman"/>
                          <a:ea typeface="Times New Roman"/>
                          <a:cs typeface="Times New Roman"/>
                          <a:sym typeface="Times New Roman"/>
                        </a:rPr>
                        <a:t> [mm]</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v</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[m2/s]</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L</a:t>
                      </a:r>
                      <a:r>
                        <a:rPr baseline="-25000" lang="en-US" sz="1600">
                          <a:latin typeface="Times New Roman"/>
                          <a:ea typeface="Times New Roman"/>
                          <a:cs typeface="Times New Roman"/>
                          <a:sym typeface="Times New Roman"/>
                        </a:rPr>
                        <a:t>c</a:t>
                      </a:r>
                      <a:r>
                        <a:rPr lang="en-US" sz="1600">
                          <a:latin typeface="Times New Roman"/>
                          <a:ea typeface="Times New Roman"/>
                          <a:cs typeface="Times New Roman"/>
                          <a:sym typeface="Times New Roman"/>
                        </a:rPr>
                        <a:t> [m]</a:t>
                      </a:r>
                      <a:endParaRPr sz="1600">
                        <a:latin typeface="Times New Roman"/>
                        <a:ea typeface="Times New Roman"/>
                        <a:cs typeface="Times New Roman"/>
                        <a:sym typeface="Times New Roman"/>
                      </a:endParaRPr>
                    </a:p>
                  </a:txBody>
                  <a:tcPr marT="63500" marB="63500" marR="63500" marL="63500"/>
                </a:tc>
                <a:tc>
                  <a:txBody>
                    <a:bodyPr/>
                    <a:lstStyle/>
                    <a:p>
                      <a:pPr indent="0" lvl="0" marL="0" marR="0" rtl="0" algn="l">
                        <a:lnSpc>
                          <a:spcPct val="100000"/>
                        </a:lnSpc>
                        <a:spcBef>
                          <a:spcPts val="0"/>
                        </a:spcBef>
                        <a:spcAft>
                          <a:spcPts val="0"/>
                        </a:spcAft>
                        <a:buNone/>
                      </a:pPr>
                      <a:r>
                        <a:rPr lang="en-US" sz="1600">
                          <a:latin typeface="Times New Roman"/>
                          <a:ea typeface="Times New Roman"/>
                          <a:cs typeface="Times New Roman"/>
                          <a:sym typeface="Times New Roman"/>
                        </a:rPr>
                        <a:t>T</a:t>
                      </a:r>
                      <a:r>
                        <a:rPr baseline="-25000" lang="en-US" sz="1600">
                          <a:latin typeface="Times New Roman"/>
                          <a:ea typeface="Times New Roman"/>
                          <a:cs typeface="Times New Roman"/>
                          <a:sym typeface="Times New Roman"/>
                        </a:rPr>
                        <a:t>max</a:t>
                      </a:r>
                      <a:r>
                        <a:rPr lang="en-US" sz="1600">
                          <a:latin typeface="Times New Roman"/>
                          <a:ea typeface="Times New Roman"/>
                          <a:cs typeface="Times New Roman"/>
                          <a:sym typeface="Times New Roman"/>
                        </a:rPr>
                        <a:t> [K]</a:t>
                      </a:r>
                      <a:endParaRPr sz="1600">
                        <a:latin typeface="Times New Roman"/>
                        <a:ea typeface="Times New Roman"/>
                        <a:cs typeface="Times New Roman"/>
                        <a:sym typeface="Times New Roman"/>
                      </a:endParaRPr>
                    </a:p>
                  </a:txBody>
                  <a:tcPr marT="63500" marB="63500" marR="63500" marL="63500"/>
                </a:tc>
              </a:tr>
              <a:tr h="479575">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Value</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0.02551 </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 0.025</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0.7296</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93.679</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1.562 E-05 </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0.00175</a:t>
                      </a:r>
                      <a:endParaRPr sz="16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US" sz="1600">
                          <a:latin typeface="Times New Roman"/>
                          <a:ea typeface="Times New Roman"/>
                          <a:cs typeface="Times New Roman"/>
                          <a:sym typeface="Times New Roman"/>
                        </a:rPr>
                        <a:t>423</a:t>
                      </a:r>
                      <a:endParaRPr sz="16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0d09f99cdc_2_24"/>
          <p:cNvSpPr txBox="1"/>
          <p:nvPr>
            <p:ph type="title"/>
          </p:nvPr>
        </p:nvSpPr>
        <p:spPr>
          <a:xfrm>
            <a:off x="838200" y="365126"/>
            <a:ext cx="10515600" cy="746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Design Concepts - Redesigned Legs for 3D Printing</a:t>
            </a:r>
            <a:endParaRPr/>
          </a:p>
        </p:txBody>
      </p:sp>
      <p:sp>
        <p:nvSpPr>
          <p:cNvPr id="138" name="Google Shape;138;g30d09f99cdc_2_24"/>
          <p:cNvSpPr txBox="1"/>
          <p:nvPr>
            <p:ph idx="1" type="body"/>
          </p:nvPr>
        </p:nvSpPr>
        <p:spPr>
          <a:xfrm>
            <a:off x="7962900" y="1298875"/>
            <a:ext cx="3390900" cy="4708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None/>
            </a:pPr>
            <a:r>
              <a:t/>
            </a:r>
            <a:endParaRPr/>
          </a:p>
        </p:txBody>
      </p:sp>
      <p:pic>
        <p:nvPicPr>
          <p:cNvPr id="139" name="Google Shape;139;g30d09f99cdc_2_24"/>
          <p:cNvPicPr preferRelativeResize="0"/>
          <p:nvPr/>
        </p:nvPicPr>
        <p:blipFill>
          <a:blip r:embed="rId3">
            <a:alphaModFix/>
          </a:blip>
          <a:stretch>
            <a:fillRect/>
          </a:stretch>
        </p:blipFill>
        <p:spPr>
          <a:xfrm>
            <a:off x="838200" y="1298876"/>
            <a:ext cx="7124699" cy="463623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2022-08-29T15:23:16Z</dcterms:created>
  <dc:creator>Shad Roundy</dc:creator>
</cp:coreProperties>
</file>